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377" r:id="rId4"/>
    <p:sldId id="312" r:id="rId5"/>
    <p:sldId id="379" r:id="rId6"/>
    <p:sldId id="378" r:id="rId7"/>
    <p:sldId id="310" r:id="rId8"/>
    <p:sldId id="286" r:id="rId9"/>
  </p:sldIdLst>
  <p:sldSz cx="9906000" cy="6858000" type="A4"/>
  <p:notesSz cx="6797675" cy="9928225"/>
  <p:embeddedFontLst>
    <p:embeddedFont>
      <p:font typeface="Tahoma" panose="020B0604030504040204" pitchFamily="3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000000"/>
          </p15:clr>
        </p15:guide>
        <p15:guide id="2" pos="2141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1" roundtripDataSignature="AMtx7mjYLPtYmQqyxxL4huu76CClPvGU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0000"/>
    <a:srgbClr val="FF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7C30B7-2FBC-4D1D-880D-F4A2A736481C}">
  <a:tblStyle styleId="{DE7C30B7-2FBC-4D1D-880D-F4A2A736481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A68DDA3-7A29-4ABA-A334-74236254F7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8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80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customschemas.google.com/relationships/presentationmetadata" Target="metadata"/><Relationship Id="rId1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6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797675" cy="9928225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dt" idx="10"/>
          </p:nvPr>
        </p:nvSpPr>
        <p:spPr>
          <a:xfrm>
            <a:off x="3849687" y="0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3"/>
          </p:nvPr>
        </p:nvSpPr>
        <p:spPr>
          <a:xfrm>
            <a:off x="711200" y="744537"/>
            <a:ext cx="537368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7187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3849687" y="9429750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7187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368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7187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368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1852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7187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368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6102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812800"/>
            <a:ext cx="57912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6031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8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200"/>
              <a:buNone/>
              <a:defRPr/>
            </a:lvl1pPr>
            <a:lvl2pPr lvl="1" algn="ctr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 rot="5400000">
            <a:off x="5334002" y="1901166"/>
            <a:ext cx="5965825" cy="216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body" idx="1"/>
          </p:nvPr>
        </p:nvSpPr>
        <p:spPr>
          <a:xfrm rot="5400000">
            <a:off x="922735" y="-181502"/>
            <a:ext cx="5965825" cy="632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800"/>
              <a:buChar char="⮚"/>
              <a:defRPr/>
            </a:lvl2pPr>
            <a:lvl3pPr marL="1371600" lvl="2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2"/>
          <p:cNvSpPr txBox="1">
            <a:spLocks noGrp="1"/>
          </p:cNvSpPr>
          <p:nvPr>
            <p:ph type="title"/>
          </p:nvPr>
        </p:nvSpPr>
        <p:spPr>
          <a:xfrm>
            <a:off x="741362" y="0"/>
            <a:ext cx="8701087" cy="114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1"/>
          </p:nvPr>
        </p:nvSpPr>
        <p:spPr>
          <a:xfrm rot="5400000">
            <a:off x="2793206" y="-638969"/>
            <a:ext cx="4552950" cy="865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800"/>
              <a:buChar char="⮚"/>
              <a:defRPr/>
            </a:lvl2pPr>
            <a:lvl3pPr marL="1371600" lvl="2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>
            <a:spLocks noGrp="1"/>
          </p:cNvSpPr>
          <p:nvPr>
            <p:ph type="pic" idx="2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33"/>
          <p:cNvSpPr txBox="1">
            <a:spLocks noGrp="1"/>
          </p:cNvSpPr>
          <p:nvPr>
            <p:ph type="body" idx="1"/>
          </p:nvPr>
        </p:nvSpPr>
        <p:spPr>
          <a:xfrm>
            <a:off x="1941645" y="5367339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4"/>
          <p:cNvSpPr txBox="1"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body" idx="1"/>
          </p:nvPr>
        </p:nvSpPr>
        <p:spPr>
          <a:xfrm>
            <a:off x="3872972" y="273052"/>
            <a:ext cx="553773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4318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800"/>
              <a:buChar char="⮚"/>
              <a:defRPr sz="2800"/>
            </a:lvl2pPr>
            <a:lvl3pPr marL="1371600" lvl="2" indent="-3810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000"/>
              <a:buChar char="–"/>
              <a:defRPr sz="2000"/>
            </a:lvl4pPr>
            <a:lvl5pPr marL="2286000" lvl="4" indent="-355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5pPr>
            <a:lvl6pPr marL="2743200" lvl="5" indent="-355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6pPr>
            <a:lvl7pPr marL="3200400" lvl="6" indent="-355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7pPr>
            <a:lvl8pPr marL="3657600" lvl="7" indent="-355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8pPr>
            <a:lvl9pPr marL="4114800" lvl="8" indent="-355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2"/>
          </p:nvPr>
        </p:nvSpPr>
        <p:spPr>
          <a:xfrm>
            <a:off x="495302" y="1435102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5"/>
          <p:cNvSpPr txBox="1">
            <a:spLocks noGrp="1"/>
          </p:cNvSpPr>
          <p:nvPr>
            <p:ph type="title"/>
          </p:nvPr>
        </p:nvSpPr>
        <p:spPr>
          <a:xfrm>
            <a:off x="741362" y="0"/>
            <a:ext cx="8701087" cy="114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body" idx="2"/>
          </p:nvPr>
        </p:nvSpPr>
        <p:spPr>
          <a:xfrm>
            <a:off x="495301" y="2174875"/>
            <a:ext cx="437687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Char char="⮚"/>
              <a:defRPr sz="2000"/>
            </a:lvl2pPr>
            <a:lvl3pPr marL="1371600" lvl="2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6pPr>
            <a:lvl7pPr marL="3200400" lvl="6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7pPr>
            <a:lvl8pPr marL="3657600" lvl="7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8pPr>
            <a:lvl9pPr marL="4114800" lvl="8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body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body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Char char="⮚"/>
              <a:defRPr sz="2000"/>
            </a:lvl2pPr>
            <a:lvl3pPr marL="1371600" lvl="2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6pPr>
            <a:lvl7pPr marL="3200400" lvl="6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7pPr>
            <a:lvl8pPr marL="3657600" lvl="7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8pPr>
            <a:lvl9pPr marL="4114800" lvl="8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title"/>
          </p:nvPr>
        </p:nvSpPr>
        <p:spPr>
          <a:xfrm>
            <a:off x="741362" y="0"/>
            <a:ext cx="8701087" cy="114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body" idx="1"/>
          </p:nvPr>
        </p:nvSpPr>
        <p:spPr>
          <a:xfrm>
            <a:off x="741232" y="1412875"/>
            <a:ext cx="4246165" cy="455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200"/>
              <a:buChar char="⮚"/>
              <a:defRPr sz="2200"/>
            </a:lvl2pPr>
            <a:lvl3pPr marL="1371600" lvl="2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6pPr>
            <a:lvl7pPr marL="3200400" lvl="6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7pPr>
            <a:lvl8pPr marL="3657600" lvl="7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8pPr>
            <a:lvl9pPr marL="4114800" lvl="8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body" idx="2"/>
          </p:nvPr>
        </p:nvSpPr>
        <p:spPr>
          <a:xfrm>
            <a:off x="5152495" y="1412875"/>
            <a:ext cx="4246167" cy="455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810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200"/>
              <a:buChar char="⮚"/>
              <a:defRPr sz="2200"/>
            </a:lvl2pPr>
            <a:lvl3pPr marL="1371600" lvl="2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6pPr>
            <a:lvl7pPr marL="3200400" lvl="6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7pPr>
            <a:lvl8pPr marL="3657600" lvl="7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8pPr>
            <a:lvl9pPr marL="4114800" lvl="8" indent="-3429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 txBox="1"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cap="none"/>
            </a:lvl1pPr>
            <a:lvl2pPr lvl="1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1_Title Slid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ubTitle" idx="1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0635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383CD7-5BA3-8173-8EB6-094C597D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3A054B-1C96-39D5-8FA1-590CEE9AB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5931C5-07CD-E61E-97FA-65D201C69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A1CE84-14CE-6A79-F52E-42AD8E9D6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DA72D-E24E-4791-9FD3-87E657C37B87}" type="datetimeFigureOut">
              <a:rPr lang="pt-BR" smtClean="0"/>
              <a:t>05/04/2024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62FB12-3069-0F89-3065-6DC4FFB2D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3143BB6-7BB2-ACBF-0B87-CAD282A5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D2B3-E39A-4144-BFA5-4216082FD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684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556990B-A29E-464F-9572-8AD0AC390512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827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ADA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 txBox="1">
            <a:spLocks noGrp="1"/>
          </p:cNvSpPr>
          <p:nvPr>
            <p:ph type="title"/>
          </p:nvPr>
        </p:nvSpPr>
        <p:spPr>
          <a:xfrm>
            <a:off x="741362" y="0"/>
            <a:ext cx="8701087" cy="114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D028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D028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D028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D028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D028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CC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CC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CC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CC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body" idx="1"/>
          </p:nvPr>
        </p:nvSpPr>
        <p:spPr>
          <a:xfrm>
            <a:off x="741362" y="1412875"/>
            <a:ext cx="8656637" cy="455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368300" algn="l" rtl="0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Clr>
                <a:srgbClr val="CC0000"/>
              </a:buClr>
              <a:buSzPts val="2200"/>
              <a:buFont typeface="Arial"/>
              <a:buChar char="•"/>
              <a:defRPr sz="22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406400" algn="l" rtl="0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Noto Sans Symbols"/>
              <a:buChar char="⮚"/>
              <a:defRPr sz="28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302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302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Arial"/>
              <a:buChar char="–"/>
              <a:defRPr sz="16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Arial"/>
              <a:buChar char="»"/>
              <a:defRPr sz="16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48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Arial"/>
              <a:buChar char="»"/>
              <a:defRPr sz="12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48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Arial"/>
              <a:buChar char="»"/>
              <a:defRPr sz="12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48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Arial"/>
              <a:buChar char="»"/>
              <a:defRPr sz="12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480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Arial"/>
              <a:buChar char="»"/>
              <a:defRPr sz="1200" b="1" i="0" u="none" strike="noStrike" cap="none">
                <a:solidFill>
                  <a:srgbClr val="000099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/>
          <p:nvPr/>
        </p:nvSpPr>
        <p:spPr>
          <a:xfrm>
            <a:off x="3384550" y="6308725"/>
            <a:ext cx="31369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2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770937" y="6534150"/>
            <a:ext cx="1135062" cy="3238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2" r:id="rId11"/>
    <p:sldLayoutId id="2147483663" r:id="rId12"/>
    <p:sldLayoutId id="2147483664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/>
          <p:nvPr/>
        </p:nvSpPr>
        <p:spPr>
          <a:xfrm>
            <a:off x="612110" y="2074266"/>
            <a:ext cx="7577152" cy="710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3200"/>
              <a:buFont typeface="Arial"/>
              <a:buNone/>
            </a:pPr>
            <a:r>
              <a:rPr lang="pt-BR" sz="4000" b="1" dirty="0">
                <a:solidFill>
                  <a:srgbClr val="990000"/>
                </a:solidFill>
              </a:rPr>
              <a:t>LINGUAGEM FÁCIL</a:t>
            </a:r>
            <a:endParaRPr sz="2600" b="1" i="0" u="none" strike="noStrike" cap="none" dirty="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" descr="a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18771" y="-6867"/>
            <a:ext cx="15636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 txBox="1"/>
          <p:nvPr/>
        </p:nvSpPr>
        <p:spPr>
          <a:xfrm>
            <a:off x="1387115" y="358989"/>
            <a:ext cx="5115989" cy="95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6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TRILHAS DA INCLUSÃO – MÓDULO BÁSICO</a:t>
            </a:r>
            <a:endParaRPr sz="2800" b="1" i="0" u="none" strike="noStrike" cap="none" dirty="0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m 2" descr="Imagem digital fictícia de personagem de desenho animado&#10;&#10;Descrição gerada automaticamente">
            <a:extLst>
              <a:ext uri="{FF2B5EF4-FFF2-40B4-BE49-F238E27FC236}">
                <a16:creationId xmlns:a16="http://schemas.microsoft.com/office/drawing/2014/main" id="{1134645A-B33A-0F14-F816-C97370D1EA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808" b="16232"/>
          <a:stretch/>
        </p:blipFill>
        <p:spPr>
          <a:xfrm>
            <a:off x="-320336" y="3716372"/>
            <a:ext cx="3673876" cy="3100526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6D3ED9F-6D6D-5F89-8A90-E468C209A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116" y="4505431"/>
            <a:ext cx="3375630" cy="1818063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lnSpc>
                <a:spcPct val="101000"/>
              </a:lnSpc>
              <a:spcBef>
                <a:spcPts val="700"/>
              </a:spcBef>
              <a:buClr>
                <a:srgbClr val="CC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rgbClr val="000099"/>
                </a:solidFill>
                <a:latin typeface="Tahoma" panose="020B060403050404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lnSpc>
                <a:spcPct val="101000"/>
              </a:lnSpc>
              <a:spcBef>
                <a:spcPts val="700"/>
              </a:spcBef>
              <a:buClr>
                <a:srgbClr val="CC0000"/>
              </a:buClr>
              <a:buSzPct val="100000"/>
              <a:buFont typeface="Wingdings" panose="05000000000000000000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1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1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1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101000"/>
              </a:lnSpc>
              <a:spcBef>
                <a:spcPts val="6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101000"/>
              </a:lnSpc>
              <a:spcBef>
                <a:spcPts val="6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101000"/>
              </a:lnSpc>
              <a:spcBef>
                <a:spcPts val="6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101000"/>
              </a:lnSpc>
              <a:spcBef>
                <a:spcPts val="6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000099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1F497D"/>
              </a:buClr>
              <a:buFont typeface="Tahoma" panose="020B0604030504040204" pitchFamily="34" charset="0"/>
              <a:buNone/>
              <a:defRPr/>
            </a:pPr>
            <a:endParaRPr lang="pt-BR" altLang="pt-BR" sz="1800" dirty="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Clr>
                <a:srgbClr val="1F497D"/>
              </a:buClr>
              <a:buFont typeface="Tahoma" panose="020B0604030504040204" pitchFamily="34" charset="0"/>
              <a:buNone/>
              <a:defRPr/>
            </a:pP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Laís Silveira Costa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Clr>
                <a:srgbClr val="1F497D"/>
              </a:buClr>
              <a:buFont typeface="Tahoma" panose="020B0604030504040204" pitchFamily="34" charset="0"/>
              <a:buNone/>
              <a:defRPr/>
            </a:pP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Carolina Aguilar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Clr>
                <a:srgbClr val="1F497D"/>
              </a:buClr>
              <a:buFont typeface="Tahoma" panose="020B0604030504040204" pitchFamily="34" charset="0"/>
              <a:buNone/>
              <a:defRPr/>
            </a:pP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Patrícia Almeida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1F497D"/>
              </a:buClr>
              <a:buFont typeface="Tahoma" panose="020B0604030504040204" pitchFamily="34" charset="0"/>
              <a:buNone/>
              <a:defRPr/>
            </a:pPr>
            <a:endParaRPr lang="pt-BR" altLang="pt-BR" sz="1800" dirty="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1F497D"/>
              </a:buClr>
              <a:buFont typeface="Tahoma" panose="020B0604030504040204" pitchFamily="34" charset="0"/>
              <a:buNone/>
              <a:defRPr/>
            </a:pPr>
            <a:endParaRPr lang="pt-BR" altLang="pt-BR" sz="1600" dirty="0">
              <a:solidFill>
                <a:srgbClr val="16165D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BD9994-7960-695E-1C24-D405362F614A}"/>
              </a:ext>
            </a:extLst>
          </p:cNvPr>
          <p:cNvSpPr txBox="1"/>
          <p:nvPr/>
        </p:nvSpPr>
        <p:spPr>
          <a:xfrm rot="16200000">
            <a:off x="-1358002" y="5264065"/>
            <a:ext cx="2993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0" u="none" strike="noStrike" cap="none" dirty="0" err="1">
                <a:solidFill>
                  <a:srgbClr val="FF9966"/>
                </a:solidFill>
                <a:latin typeface="Tahoma"/>
                <a:ea typeface="Tahoma"/>
                <a:cs typeface="Tahoma"/>
                <a:sym typeface="Tahoma"/>
              </a:rPr>
              <a:t>Ilustrações</a:t>
            </a:r>
            <a:r>
              <a:rPr lang="en-US" sz="1200" b="1" dirty="0">
                <a:solidFill>
                  <a:srgbClr val="FF9966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r>
              <a:rPr lang="en-US" sz="1200" b="1" i="0" u="none" strike="noStrike" cap="none" dirty="0">
                <a:solidFill>
                  <a:srgbClr val="FF9966"/>
                </a:solidFill>
                <a:latin typeface="Tahoma"/>
                <a:ea typeface="Tahoma"/>
                <a:cs typeface="Tahoma"/>
                <a:sym typeface="Tahoma"/>
              </a:rPr>
              <a:t>Janna </a:t>
            </a:r>
            <a:r>
              <a:rPr lang="en-US" sz="1200" b="1" i="0" u="none" strike="noStrike" cap="none" dirty="0" err="1">
                <a:solidFill>
                  <a:srgbClr val="A40000"/>
                </a:solidFill>
                <a:latin typeface="Tahoma"/>
                <a:ea typeface="Tahoma"/>
                <a:cs typeface="Tahoma"/>
                <a:sym typeface="Tahoma"/>
              </a:rPr>
              <a:t>Brilyantova</a:t>
            </a:r>
            <a:endParaRPr lang="pt-BR" sz="1200" dirty="0">
              <a:solidFill>
                <a:srgbClr val="A4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>
            <a:spLocks noGrp="1"/>
          </p:cNvSpPr>
          <p:nvPr>
            <p:ph type="ctrTitle"/>
          </p:nvPr>
        </p:nvSpPr>
        <p:spPr>
          <a:xfrm>
            <a:off x="394772" y="555408"/>
            <a:ext cx="5586888" cy="71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200" b="1" i="0" u="none" dirty="0" err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Linguagem</a:t>
            </a:r>
            <a:r>
              <a:rPr lang="en-US" sz="3200" b="1" i="0" u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fácil</a:t>
            </a:r>
            <a:r>
              <a:rPr lang="en-US" sz="3200" b="1" i="0" u="none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/ simples</a:t>
            </a:r>
            <a:endParaRPr dirty="0"/>
          </a:p>
        </p:txBody>
      </p:sp>
      <p:sp>
        <p:nvSpPr>
          <p:cNvPr id="79" name="Google Shape;79;p2"/>
          <p:cNvSpPr txBox="1">
            <a:spLocks noGrp="1"/>
          </p:cNvSpPr>
          <p:nvPr>
            <p:ph type="subTitle" idx="1"/>
          </p:nvPr>
        </p:nvSpPr>
        <p:spPr>
          <a:xfrm>
            <a:off x="492106" y="1528589"/>
            <a:ext cx="8674100" cy="342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rgbClr val="A40000"/>
                </a:solidFill>
                <a:latin typeface="Arial"/>
                <a:cs typeface="Arial"/>
                <a:sym typeface="Arial"/>
              </a:rPr>
              <a:t>Para quem?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Pessoas com deficiência intelectual 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E com dificuldade de leitura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endParaRPr lang="pt-BR" sz="20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rgbClr val="A40000"/>
                </a:solidFill>
                <a:latin typeface="Arial"/>
                <a:cs typeface="Arial"/>
                <a:sym typeface="Arial"/>
              </a:rPr>
              <a:t>Aplicação na Saúde: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 </a:t>
            </a:r>
            <a:r>
              <a:rPr lang="pt-BR" sz="20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Easy</a:t>
            </a: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 Health 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Informações, ilustrações e vídeos 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200"/>
              <a:buNone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&gt;&gt;Autocuidado e autonomia </a:t>
            </a: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buSzPts val="2000"/>
              <a:buNone/>
            </a:pPr>
            <a:endParaRPr lang="pt-BR" dirty="0">
              <a:solidFill>
                <a:srgbClr val="990000"/>
              </a:solidFill>
              <a:latin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</a:pPr>
            <a:endParaRPr lang="pt-BR" sz="2000" b="1" i="0" u="none" dirty="0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rco 1">
            <a:extLst>
              <a:ext uri="{FF2B5EF4-FFF2-40B4-BE49-F238E27FC236}">
                <a16:creationId xmlns:a16="http://schemas.microsoft.com/office/drawing/2014/main" id="{1B5B9ED0-31FC-6890-B4D6-F29A8AD8A7E7}"/>
              </a:ext>
            </a:extLst>
          </p:cNvPr>
          <p:cNvSpPr/>
          <p:nvPr/>
        </p:nvSpPr>
        <p:spPr>
          <a:xfrm>
            <a:off x="2826329" y="2279903"/>
            <a:ext cx="5449454" cy="3629891"/>
          </a:xfrm>
          <a:prstGeom prst="arc">
            <a:avLst>
              <a:gd name="adj1" fmla="val 14933647"/>
              <a:gd name="adj2" fmla="val 0"/>
            </a:avLst>
          </a:prstGeom>
          <a:ln w="28575">
            <a:solidFill>
              <a:srgbClr val="A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A40000"/>
              </a:solidFill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1F5B02C3-C77B-F6C4-F20C-B8B10906E9FB}"/>
              </a:ext>
            </a:extLst>
          </p:cNvPr>
          <p:cNvSpPr/>
          <p:nvPr/>
        </p:nvSpPr>
        <p:spPr>
          <a:xfrm>
            <a:off x="6105236" y="4094848"/>
            <a:ext cx="3328595" cy="162626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b="1" dirty="0">
              <a:solidFill>
                <a:srgbClr val="A4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08059AF-C1A6-55C1-E0CB-BB3C7D8473F4}"/>
              </a:ext>
            </a:extLst>
          </p:cNvPr>
          <p:cNvSpPr txBox="1"/>
          <p:nvPr/>
        </p:nvSpPr>
        <p:spPr>
          <a:xfrm>
            <a:off x="6189809" y="4259091"/>
            <a:ext cx="3205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solidFill>
                  <a:srgbClr val="A40000"/>
                </a:solidFill>
              </a:rPr>
              <a:t>População em geral </a:t>
            </a:r>
          </a:p>
          <a:p>
            <a:pPr algn="ctr"/>
            <a:r>
              <a:rPr lang="pt-BR" sz="1800" b="1" dirty="0">
                <a:solidFill>
                  <a:srgbClr val="A40000"/>
                </a:solidFill>
              </a:rPr>
              <a:t>com dificuldade de leitura, </a:t>
            </a:r>
          </a:p>
          <a:p>
            <a:pPr algn="ctr"/>
            <a:r>
              <a:rPr lang="pt-BR" sz="1800" b="1" dirty="0">
                <a:solidFill>
                  <a:srgbClr val="A40000"/>
                </a:solidFill>
              </a:rPr>
              <a:t>dislexia, ou sem acesso à</a:t>
            </a:r>
          </a:p>
          <a:p>
            <a:pPr algn="ctr"/>
            <a:r>
              <a:rPr lang="pt-BR" sz="1800" b="1" dirty="0">
                <a:solidFill>
                  <a:srgbClr val="A40000"/>
                </a:solidFill>
              </a:rPr>
              <a:t>educação de qualidade</a:t>
            </a:r>
          </a:p>
        </p:txBody>
      </p:sp>
    </p:spTree>
    <p:extLst>
      <p:ext uri="{BB962C8B-B14F-4D97-AF65-F5344CB8AC3E}">
        <p14:creationId xmlns:p14="http://schemas.microsoft.com/office/powerpoint/2010/main" val="296275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>
            <a:spLocks noGrp="1"/>
          </p:cNvSpPr>
          <p:nvPr>
            <p:ph type="ctrTitle"/>
          </p:nvPr>
        </p:nvSpPr>
        <p:spPr>
          <a:xfrm>
            <a:off x="394772" y="555408"/>
            <a:ext cx="5586888" cy="71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200" b="1" i="0" u="none" dirty="0" err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Diretrizes</a:t>
            </a:r>
            <a:endParaRPr dirty="0"/>
          </a:p>
        </p:txBody>
      </p:sp>
      <p:sp>
        <p:nvSpPr>
          <p:cNvPr id="79" name="Google Shape;79;p2"/>
          <p:cNvSpPr txBox="1">
            <a:spLocks noGrp="1"/>
          </p:cNvSpPr>
          <p:nvPr>
            <p:ph type="subTitle" idx="1"/>
          </p:nvPr>
        </p:nvSpPr>
        <p:spPr>
          <a:xfrm>
            <a:off x="662627" y="1597818"/>
            <a:ext cx="8171873" cy="342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linguagem fácil de entender e frases curtas.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Associação de imagem para apoiar o entendimento de cada frase curta.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***Termos e palavras difíceis devem ser explicados. 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texto deve ter fonte grande (mínimo 14 </a:t>
            </a:r>
            <a:r>
              <a:rPr lang="pt-BR" sz="1800" kern="100" dirty="0" err="1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</a:t>
            </a:r>
            <a:r>
              <a:rPr lang="pt-BR" sz="1800" kern="100" dirty="0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texto deve ser preferencialmente em páginas A4.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Imagens devem ficar do lado esquerdo e o texto do lado direito da página.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devem ser usadas fontes rebuscadas, com serifas e nem em itálico.</a:t>
            </a:r>
          </a:p>
          <a:p>
            <a:pPr marL="342900" lvl="0" indent="-342900" algn="l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pt-BR" sz="1800" kern="100" dirty="0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Elementos do design devem ser reduzidos ao mínimo, para não poluir a informação.</a:t>
            </a:r>
          </a:p>
          <a:p>
            <a:pPr marL="714375" algn="l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*A base ARASAAC fornece um banco de pictogramas de acesso gratuito, que podem ser utilizados para a elaboração de conteúdos em linguagem fácil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buSzPts val="2000"/>
              <a:buNone/>
            </a:pPr>
            <a:endParaRPr lang="pt-BR" dirty="0">
              <a:solidFill>
                <a:srgbClr val="990000"/>
              </a:solidFill>
              <a:latin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1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</a:pPr>
            <a:endParaRPr lang="pt-BR" sz="2000" b="1" i="0" u="none" dirty="0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-696912" y="6572250"/>
            <a:ext cx="11795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0BD15A4-C004-CB5A-1CD8-830859296075}"/>
              </a:ext>
            </a:extLst>
          </p:cNvPr>
          <p:cNvSpPr/>
          <p:nvPr/>
        </p:nvSpPr>
        <p:spPr>
          <a:xfrm>
            <a:off x="6908800" y="234789"/>
            <a:ext cx="2761672" cy="175490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BA28440-BE21-EF1F-15D6-A4E028C7EE34}"/>
              </a:ext>
            </a:extLst>
          </p:cNvPr>
          <p:cNvSpPr txBox="1"/>
          <p:nvPr/>
        </p:nvSpPr>
        <p:spPr>
          <a:xfrm>
            <a:off x="7065818" y="789079"/>
            <a:ext cx="260465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A4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BR" sz="1800" b="1" dirty="0">
                <a:solidFill>
                  <a:srgbClr val="A4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onteúdo validado pelo público a que se destina</a:t>
            </a:r>
            <a:endParaRPr lang="pt-BR" b="1" dirty="0">
              <a:solidFill>
                <a:srgbClr val="A4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2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41">
            <a:extLst>
              <a:ext uri="{FF2B5EF4-FFF2-40B4-BE49-F238E27FC236}">
                <a16:creationId xmlns:a16="http://schemas.microsoft.com/office/drawing/2014/main" id="{51D4F415-B1E3-50B3-046E-E681C4709406}"/>
              </a:ext>
            </a:extLst>
          </p:cNvPr>
          <p:cNvSpPr txBox="1">
            <a:spLocks/>
          </p:cNvSpPr>
          <p:nvPr/>
        </p:nvSpPr>
        <p:spPr>
          <a:xfrm>
            <a:off x="482050" y="174250"/>
            <a:ext cx="3591186" cy="694800"/>
          </a:xfrm>
          <a:prstGeom prst="rect">
            <a:avLst/>
          </a:prstGeom>
          <a:noFill/>
          <a:ln w="12700" cap="flat" cmpd="sng">
            <a:solidFill>
              <a:srgbClr val="2121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1000"/>
              </a:lnSpc>
              <a:buClr>
                <a:srgbClr val="990000"/>
              </a:buClr>
              <a:buSzPts val="2800"/>
            </a:pPr>
            <a:r>
              <a:rPr lang="pt-BR" sz="2800" b="1" dirty="0">
                <a:solidFill>
                  <a:srgbClr val="990000"/>
                </a:solidFill>
              </a:rPr>
              <a:t>Eu me Protejo</a:t>
            </a:r>
            <a:endParaRPr lang="pt-BR" sz="2800" dirty="0">
              <a:solidFill>
                <a:srgbClr val="000000"/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33D35B24-01B8-4B37-F049-44F8D692A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179" t="27116" r="24569" b="20461"/>
          <a:stretch/>
        </p:blipFill>
        <p:spPr>
          <a:xfrm>
            <a:off x="-51766" y="0"/>
            <a:ext cx="5110329" cy="5380182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97541435-FB92-FCEE-8A2D-70F1E3FDE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16" t="29417" r="27180" b="20460"/>
          <a:stretch/>
        </p:blipFill>
        <p:spPr>
          <a:xfrm>
            <a:off x="5085466" y="628073"/>
            <a:ext cx="4820534" cy="6229927"/>
          </a:xfrm>
          <a:prstGeom prst="rect">
            <a:avLst/>
          </a:prstGeom>
        </p:spPr>
      </p:pic>
      <p:pic>
        <p:nvPicPr>
          <p:cNvPr id="26" name="Imagem 25" descr="Logotipo&#10;&#10;Descrição gerada automaticamente">
            <a:extLst>
              <a:ext uri="{FF2B5EF4-FFF2-40B4-BE49-F238E27FC236}">
                <a16:creationId xmlns:a16="http://schemas.microsoft.com/office/drawing/2014/main" id="{A5DC2F29-87B5-B79F-515F-316ED776E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09537"/>
            <a:ext cx="5292435" cy="1648463"/>
          </a:xfrm>
          <a:prstGeom prst="rect">
            <a:avLst/>
          </a:prstGeom>
        </p:spPr>
      </p:pic>
      <p:pic>
        <p:nvPicPr>
          <p:cNvPr id="28" name="Imagem 27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93EB46F-1F67-A8FB-0D32-1E415751C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8691" y="-168792"/>
            <a:ext cx="1907309" cy="190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5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41">
            <a:extLst>
              <a:ext uri="{FF2B5EF4-FFF2-40B4-BE49-F238E27FC236}">
                <a16:creationId xmlns:a16="http://schemas.microsoft.com/office/drawing/2014/main" id="{51D4F415-B1E3-50B3-046E-E681C4709406}"/>
              </a:ext>
            </a:extLst>
          </p:cNvPr>
          <p:cNvSpPr txBox="1">
            <a:spLocks/>
          </p:cNvSpPr>
          <p:nvPr/>
        </p:nvSpPr>
        <p:spPr>
          <a:xfrm>
            <a:off x="482050" y="174250"/>
            <a:ext cx="8976300" cy="694800"/>
          </a:xfrm>
          <a:prstGeom prst="rect">
            <a:avLst/>
          </a:prstGeom>
          <a:noFill/>
          <a:ln w="12700" cap="flat" cmpd="sng">
            <a:solidFill>
              <a:srgbClr val="2121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1000"/>
              </a:lnSpc>
              <a:buClr>
                <a:srgbClr val="990000"/>
              </a:buClr>
              <a:buSzPts val="2800"/>
            </a:pPr>
            <a:r>
              <a:rPr lang="pt-BR" sz="2800" b="1" dirty="0">
                <a:solidFill>
                  <a:srgbClr val="990000"/>
                </a:solidFill>
              </a:rPr>
              <a:t>RCLE</a:t>
            </a:r>
            <a:endParaRPr lang="pt-BR" sz="2800" dirty="0">
              <a:solidFill>
                <a:srgbClr val="000000"/>
              </a:solidFill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8693E9B-871B-619C-FDCB-750A35161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14" t="30403" r="23822" b="18653"/>
          <a:stretch/>
        </p:blipFill>
        <p:spPr>
          <a:xfrm>
            <a:off x="-87745" y="90572"/>
            <a:ext cx="9993745" cy="6676856"/>
          </a:xfrm>
          <a:prstGeom prst="rect">
            <a:avLst/>
          </a:prstGeom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2B037DA8-1728-F2F5-7E63-139A8DEDD2D2}"/>
              </a:ext>
            </a:extLst>
          </p:cNvPr>
          <p:cNvSpPr/>
          <p:nvPr/>
        </p:nvSpPr>
        <p:spPr>
          <a:xfrm>
            <a:off x="8250225" y="2456873"/>
            <a:ext cx="1431950" cy="1071418"/>
          </a:xfrm>
          <a:prstGeom prst="ellipse">
            <a:avLst/>
          </a:prstGeom>
          <a:noFill/>
          <a:ln>
            <a:solidFill>
              <a:srgbClr val="A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637BE47-0EDE-67B0-CD92-7D3210C4E802}"/>
              </a:ext>
            </a:extLst>
          </p:cNvPr>
          <p:cNvSpPr txBox="1"/>
          <p:nvPr/>
        </p:nvSpPr>
        <p:spPr>
          <a:xfrm>
            <a:off x="8362138" y="2792527"/>
            <a:ext cx="143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A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RCLE fácil!</a:t>
            </a:r>
          </a:p>
        </p:txBody>
      </p:sp>
    </p:spTree>
    <p:extLst>
      <p:ext uri="{BB962C8B-B14F-4D97-AF65-F5344CB8AC3E}">
        <p14:creationId xmlns:p14="http://schemas.microsoft.com/office/powerpoint/2010/main" val="3770455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9641C8B-B2D9-A92D-1CE8-48864C5DA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52390" y="1178857"/>
            <a:ext cx="4774547" cy="4385271"/>
          </a:xfrm>
        </p:spPr>
        <p:txBody>
          <a:bodyPr>
            <a:noAutofit/>
          </a:bodyPr>
          <a:lstStyle/>
          <a:p>
            <a:endParaRPr lang="pt-BR" sz="2000" dirty="0"/>
          </a:p>
          <a:p>
            <a:r>
              <a:rPr lang="pt-BR" sz="2000" b="1" dirty="0"/>
              <a:t>QUANDO PRECISA DE UM ACOMPANHANTE, QUEM NORMALMENTE VAI COM VOCÊ?</a:t>
            </a:r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b="1" dirty="0"/>
              <a:t>QUANDO VAI ACOMPANHADO, OS TRABALHADORES DE SAÚDE SE DIRIGEM A:</a:t>
            </a:r>
          </a:p>
          <a:p>
            <a:r>
              <a:rPr lang="pt-BR" sz="2000" b="1" dirty="0"/>
              <a:t>(    ) SEU ACOMPANHANTE </a:t>
            </a:r>
          </a:p>
          <a:p>
            <a:r>
              <a:rPr lang="pt-BR" sz="2000" b="1" dirty="0"/>
              <a:t>(    ) VOCÊ</a:t>
            </a:r>
          </a:p>
          <a:p>
            <a:r>
              <a:rPr lang="pt-BR" sz="2000" b="1" dirty="0"/>
              <a:t>(    ) OUTROS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D02DE8F-21DA-EEA4-CA5E-858595C72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64" y="1036364"/>
            <a:ext cx="3386977" cy="244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9E92661-BF73-904F-5BFD-2BDDA9CDB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36" y="3922726"/>
            <a:ext cx="3386977" cy="2345061"/>
          </a:xfrm>
          <a:prstGeom prst="rect">
            <a:avLst/>
          </a:prstGeom>
        </p:spPr>
      </p:pic>
      <p:sp>
        <p:nvSpPr>
          <p:cNvPr id="2" name="Google Shape;139;p41">
            <a:extLst>
              <a:ext uri="{FF2B5EF4-FFF2-40B4-BE49-F238E27FC236}">
                <a16:creationId xmlns:a16="http://schemas.microsoft.com/office/drawing/2014/main" id="{51D4F415-B1E3-50B3-046E-E681C4709406}"/>
              </a:ext>
            </a:extLst>
          </p:cNvPr>
          <p:cNvSpPr txBox="1">
            <a:spLocks/>
          </p:cNvSpPr>
          <p:nvPr/>
        </p:nvSpPr>
        <p:spPr>
          <a:xfrm>
            <a:off x="482050" y="174250"/>
            <a:ext cx="8976300" cy="694800"/>
          </a:xfrm>
          <a:prstGeom prst="rect">
            <a:avLst/>
          </a:prstGeom>
          <a:noFill/>
          <a:ln w="12700" cap="flat" cmpd="sng">
            <a:solidFill>
              <a:srgbClr val="2121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1000"/>
              </a:lnSpc>
              <a:buClr>
                <a:srgbClr val="990000"/>
              </a:buClr>
              <a:buSzPts val="2800"/>
            </a:pPr>
            <a:r>
              <a:rPr lang="pt-BR" sz="2800" b="1" dirty="0">
                <a:solidFill>
                  <a:srgbClr val="990000"/>
                </a:solidFill>
              </a:rPr>
              <a:t>Pesquisa – Formato Linguagem fácil</a:t>
            </a:r>
            <a:endParaRPr lang="pt-BR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6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1"/>
          <p:cNvSpPr txBox="1">
            <a:spLocks noGrp="1"/>
          </p:cNvSpPr>
          <p:nvPr>
            <p:ph type="subTitle" idx="1"/>
          </p:nvPr>
        </p:nvSpPr>
        <p:spPr>
          <a:xfrm>
            <a:off x="2672179" y="885755"/>
            <a:ext cx="6726525" cy="56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508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/>
              <a:t>Bloco V - A SAÚDE INTEGRAL </a:t>
            </a:r>
          </a:p>
          <a:p>
            <a:pPr marL="508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/>
              <a:t>1. QUAIS SÃO AS COISAS DA SUA VIDA QUE VOCÊ CONSIDERA IMPORTANTE PARA SER FELIZ, PARA SE SENTIR BEM?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CONDIÇÕES DE MORADIA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RELACIONAMENTO 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SAÚDE DO SEU CORPO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ACESSIBILIDADE</a:t>
            </a:r>
          </a:p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OUTROS  ____________________________________</a:t>
            </a:r>
          </a:p>
          <a:p>
            <a:pPr marL="508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/>
              <a:t>2. SUA EQUIPE DE SAÚDE CONHECE ESSAS QUESTÕES IMPORTANTES DA SUA VIDA?</a:t>
            </a:r>
          </a:p>
          <a:p>
            <a:pPr marL="5080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SIM          </a:t>
            </a:r>
          </a:p>
          <a:p>
            <a:pPr marL="5080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NÃO</a:t>
            </a:r>
          </a:p>
          <a:p>
            <a:pPr marL="5080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/>
              <a:t> (     ) OUTROS____________________________</a:t>
            </a:r>
          </a:p>
          <a:p>
            <a:pPr marL="3810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99"/>
              </a:buClr>
              <a:buSzPts val="2000"/>
              <a:buNone/>
            </a:pPr>
            <a:endParaRPr lang="pt-BR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9" name="Google Shape;139;p41"/>
          <p:cNvSpPr txBox="1">
            <a:spLocks noGrp="1"/>
          </p:cNvSpPr>
          <p:nvPr>
            <p:ph type="title"/>
          </p:nvPr>
        </p:nvSpPr>
        <p:spPr>
          <a:xfrm>
            <a:off x="482050" y="174250"/>
            <a:ext cx="8976300" cy="694800"/>
          </a:xfrm>
          <a:prstGeom prst="rect">
            <a:avLst/>
          </a:prstGeom>
          <a:noFill/>
          <a:ln w="12700" cap="flat" cmpd="sng">
            <a:solidFill>
              <a:srgbClr val="2121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800"/>
              <a:buFont typeface="Arial"/>
              <a:buNone/>
            </a:pPr>
            <a:r>
              <a:rPr lang="en-US" sz="2800" b="1" dirty="0" err="1">
                <a:solidFill>
                  <a:srgbClr val="990000"/>
                </a:solidFill>
              </a:rPr>
              <a:t>Pesquisa</a:t>
            </a:r>
            <a:r>
              <a:rPr lang="en-US" sz="2800" b="1" dirty="0">
                <a:solidFill>
                  <a:srgbClr val="990000"/>
                </a:solidFill>
              </a:rPr>
              <a:t> – </a:t>
            </a:r>
            <a:r>
              <a:rPr lang="en-US" sz="2800" b="1" dirty="0" err="1">
                <a:solidFill>
                  <a:srgbClr val="990000"/>
                </a:solidFill>
              </a:rPr>
              <a:t>Formato</a:t>
            </a:r>
            <a:r>
              <a:rPr lang="en-US" sz="2800" b="1" dirty="0">
                <a:solidFill>
                  <a:srgbClr val="990000"/>
                </a:solidFill>
              </a:rPr>
              <a:t> “</a:t>
            </a:r>
            <a:r>
              <a:rPr lang="en-US" sz="2800" b="1" dirty="0" err="1">
                <a:solidFill>
                  <a:srgbClr val="990000"/>
                </a:solidFill>
              </a:rPr>
              <a:t>linguagem</a:t>
            </a:r>
            <a:r>
              <a:rPr lang="en-US" sz="2800" b="1" dirty="0">
                <a:solidFill>
                  <a:srgbClr val="990000"/>
                </a:solidFill>
              </a:rPr>
              <a:t> </a:t>
            </a:r>
            <a:r>
              <a:rPr lang="en-US" sz="2800" b="1" dirty="0" err="1">
                <a:solidFill>
                  <a:srgbClr val="990000"/>
                </a:solidFill>
              </a:rPr>
              <a:t>fácil</a:t>
            </a:r>
            <a:r>
              <a:rPr lang="en-US" sz="2800" b="1" dirty="0">
                <a:solidFill>
                  <a:srgbClr val="990000"/>
                </a:solidFill>
              </a:rPr>
              <a:t>”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**</a:t>
            </a:r>
            <a:endParaRPr sz="2800" b="0" strike="noStrike" dirty="0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1"/>
          <p:cNvSpPr/>
          <p:nvPr/>
        </p:nvSpPr>
        <p:spPr>
          <a:xfrm>
            <a:off x="-696960" y="6572160"/>
            <a:ext cx="1179000" cy="3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0A2548DC-93BE-73C2-1478-382EC9E6E3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271" b="9046"/>
          <a:stretch/>
        </p:blipFill>
        <p:spPr>
          <a:xfrm>
            <a:off x="0" y="1651246"/>
            <a:ext cx="2535701" cy="293850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271CBA6-1F34-7D18-DA2D-A51E591E6E33}"/>
              </a:ext>
            </a:extLst>
          </p:cNvPr>
          <p:cNvSpPr txBox="1"/>
          <p:nvPr/>
        </p:nvSpPr>
        <p:spPr>
          <a:xfrm>
            <a:off x="482040" y="5291091"/>
            <a:ext cx="1719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6">
                    <a:lumMod val="75000"/>
                  </a:schemeClr>
                </a:solidFill>
              </a:rPr>
              <a:t>** validação público-alvo</a:t>
            </a:r>
          </a:p>
        </p:txBody>
      </p:sp>
    </p:spTree>
    <p:extLst>
      <p:ext uri="{BB962C8B-B14F-4D97-AF65-F5344CB8AC3E}">
        <p14:creationId xmlns:p14="http://schemas.microsoft.com/office/powerpoint/2010/main" val="253223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subTitle"/>
          </p:nvPr>
        </p:nvSpPr>
        <p:spPr>
          <a:xfrm>
            <a:off x="172260" y="858881"/>
            <a:ext cx="9561240" cy="4968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01000"/>
              </a:lnSpc>
              <a:spcBef>
                <a:spcPts val="700"/>
              </a:spcBef>
              <a:tabLst>
                <a:tab pos="0" algn="l"/>
              </a:tabLst>
            </a:pPr>
            <a:r>
              <a:rPr lang="en-US" sz="2200" b="1" strike="noStrike" spc="-1" dirty="0">
                <a:solidFill>
                  <a:srgbClr val="000099"/>
                </a:solidFill>
                <a:latin typeface="Arial"/>
                <a:ea typeface="Arial"/>
              </a:rPr>
              <a:t> “</a:t>
            </a:r>
            <a:r>
              <a:rPr lang="en-US" sz="2200" b="1" strike="noStrike" spc="-1" dirty="0" err="1">
                <a:solidFill>
                  <a:srgbClr val="000099"/>
                </a:solidFill>
                <a:latin typeface="Arial"/>
                <a:ea typeface="Arial"/>
              </a:rPr>
              <a:t>Linguagem</a:t>
            </a:r>
            <a:r>
              <a:rPr lang="en-US" sz="2200" b="1" strike="noStrike" spc="-1" dirty="0">
                <a:solidFill>
                  <a:srgbClr val="000099"/>
                </a:solidFill>
                <a:latin typeface="Arial"/>
                <a:ea typeface="Arial"/>
              </a:rPr>
              <a:t> </a:t>
            </a:r>
            <a:r>
              <a:rPr lang="en-US" sz="2200" b="1" strike="noStrike" spc="-1" dirty="0" err="1">
                <a:solidFill>
                  <a:srgbClr val="000099"/>
                </a:solidFill>
                <a:latin typeface="Arial"/>
                <a:ea typeface="Arial"/>
              </a:rPr>
              <a:t>fácil</a:t>
            </a:r>
            <a:r>
              <a:rPr lang="en-US" sz="2200" b="1" strike="noStrike" spc="-1" dirty="0">
                <a:solidFill>
                  <a:srgbClr val="000099"/>
                </a:solidFill>
                <a:latin typeface="Arial"/>
                <a:ea typeface="Arial"/>
              </a:rPr>
              <a:t>” - </a:t>
            </a:r>
            <a:r>
              <a:rPr lang="pt-BR" sz="2200" b="1" strike="noStrike" spc="-1" dirty="0">
                <a:solidFill>
                  <a:srgbClr val="000099"/>
                </a:solidFill>
                <a:latin typeface="Arial"/>
                <a:ea typeface="Arial"/>
              </a:rPr>
              <a:t>contexto local </a:t>
            </a:r>
            <a:endParaRPr lang="pt-BR" sz="2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1000"/>
              </a:lnSpc>
              <a:spcBef>
                <a:spcPts val="700"/>
              </a:spcBef>
              <a:tabLst>
                <a:tab pos="0" algn="l"/>
              </a:tabLst>
            </a:pPr>
            <a:endParaRPr lang="pt-BR" sz="2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1000"/>
              </a:lnSpc>
              <a:spcBef>
                <a:spcPts val="700"/>
              </a:spcBef>
              <a:tabLst>
                <a:tab pos="0" algn="l"/>
              </a:tabLst>
            </a:pPr>
            <a:endParaRPr lang="pt-BR" sz="22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1000"/>
              </a:lnSpc>
              <a:spcBef>
                <a:spcPts val="700"/>
              </a:spcBef>
              <a:tabLst>
                <a:tab pos="0" algn="l"/>
              </a:tabLst>
            </a:pPr>
            <a:endParaRPr lang="pt-BR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Google Shape;216;p14"/>
          <p:cNvSpPr/>
          <p:nvPr/>
        </p:nvSpPr>
        <p:spPr>
          <a:xfrm>
            <a:off x="-696960" y="6572160"/>
            <a:ext cx="1179000" cy="36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3070889-1C77-4011-B936-19E5FC893C18}" type="slidenum">
              <a:rPr lang="en-US" sz="1200" b="0" strike="noStrike" spc="-1">
                <a:solidFill>
                  <a:srgbClr val="898989"/>
                </a:solidFill>
                <a:latin typeface="Calibri"/>
                <a:ea typeface="Calibri"/>
              </a:rPr>
              <a:t>8</a:t>
            </a:fld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Google Shape;217;p14"/>
          <p:cNvSpPr/>
          <p:nvPr/>
        </p:nvSpPr>
        <p:spPr>
          <a:xfrm>
            <a:off x="743040" y="90360"/>
            <a:ext cx="8419680" cy="768521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1000"/>
              </a:lnSpc>
              <a:tabLst>
                <a:tab pos="0" algn="l"/>
              </a:tabLst>
            </a:pPr>
            <a:r>
              <a:rPr lang="en-US" sz="3200" b="1" strike="noStrike" spc="-1" dirty="0" err="1">
                <a:solidFill>
                  <a:srgbClr val="990000"/>
                </a:solidFill>
                <a:latin typeface="Arial"/>
                <a:ea typeface="Arial"/>
              </a:rPr>
              <a:t>Em</a:t>
            </a:r>
            <a:r>
              <a:rPr lang="en-US" sz="3200" b="1" strike="noStrike" spc="-1" dirty="0">
                <a:solidFill>
                  <a:srgbClr val="990000"/>
                </a:solidFill>
                <a:latin typeface="Arial"/>
                <a:ea typeface="Arial"/>
              </a:rPr>
              <a:t> breve! </a:t>
            </a:r>
            <a:endParaRPr lang="pt-BR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7" name="Google Shape;218;p14"/>
          <p:cNvPicPr/>
          <p:nvPr/>
        </p:nvPicPr>
        <p:blipFill>
          <a:blip r:embed="rId2"/>
          <a:stretch/>
        </p:blipFill>
        <p:spPr>
          <a:xfrm>
            <a:off x="780480" y="1496904"/>
            <a:ext cx="3528000" cy="4968360"/>
          </a:xfrm>
          <a:prstGeom prst="rect">
            <a:avLst/>
          </a:prstGeom>
          <a:ln w="0">
            <a:noFill/>
          </a:ln>
        </p:spPr>
      </p:pic>
      <p:pic>
        <p:nvPicPr>
          <p:cNvPr id="398" name="Google Shape;219;p14"/>
          <p:cNvPicPr/>
          <p:nvPr/>
        </p:nvPicPr>
        <p:blipFill>
          <a:blip r:embed="rId3"/>
          <a:stretch/>
        </p:blipFill>
        <p:spPr>
          <a:xfrm>
            <a:off x="4890655" y="1447551"/>
            <a:ext cx="3484080" cy="4968360"/>
          </a:xfrm>
          <a:prstGeom prst="rect">
            <a:avLst/>
          </a:prstGeom>
          <a:ln w="0">
            <a:noFill/>
          </a:ln>
        </p:spPr>
      </p:pic>
      <p:sp>
        <p:nvSpPr>
          <p:cNvPr id="400" name="CaixaDeTexto 1"/>
          <p:cNvSpPr/>
          <p:nvPr/>
        </p:nvSpPr>
        <p:spPr>
          <a:xfrm>
            <a:off x="1052100" y="1801061"/>
            <a:ext cx="1979280" cy="333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b="1" strike="noStrike" spc="-1">
                <a:solidFill>
                  <a:srgbClr val="C00000"/>
                </a:solidFill>
                <a:latin typeface="Arial"/>
                <a:ea typeface="Arial"/>
              </a:rPr>
              <a:t>O QUE É SEXO?</a:t>
            </a:r>
            <a:endParaRPr lang="pt-BR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CaixaDeTexto 8"/>
          <p:cNvSpPr/>
          <p:nvPr/>
        </p:nvSpPr>
        <p:spPr>
          <a:xfrm>
            <a:off x="1906560" y="2403603"/>
            <a:ext cx="2162520" cy="6448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/>
              </a:rPr>
              <a:t>SEXO SIGNIFICA COISAS DIFERENTES PARA PESSOAS DIFERENTES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CaixaDeTexto 9"/>
          <p:cNvSpPr/>
          <p:nvPr/>
        </p:nvSpPr>
        <p:spPr>
          <a:xfrm>
            <a:off x="1993680" y="3526560"/>
            <a:ext cx="2075400" cy="6448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rgbClr val="C00000"/>
                </a:solidFill>
                <a:latin typeface="Calibri"/>
                <a:ea typeface="Arial"/>
              </a:rPr>
              <a:t>SEXO É UMA PARTE NATURAL E SAUDÁVEL DO SER HUMANO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CaixaDeTexto 2"/>
          <p:cNvSpPr/>
          <p:nvPr/>
        </p:nvSpPr>
        <p:spPr>
          <a:xfrm>
            <a:off x="3089520" y="1873080"/>
            <a:ext cx="923040" cy="5166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pt-BR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04" name="Elipse 3"/>
          <p:cNvSpPr/>
          <p:nvPr/>
        </p:nvSpPr>
        <p:spPr>
          <a:xfrm>
            <a:off x="1441684" y="4370313"/>
            <a:ext cx="464876" cy="380840"/>
          </a:xfrm>
          <a:prstGeom prst="ellipse">
            <a:avLst/>
          </a:prstGeom>
          <a:solidFill>
            <a:schemeClr val="bg1"/>
          </a:solidFill>
          <a:ln>
            <a:solidFill>
              <a:srgbClr val="2D2DB9">
                <a:lumMod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400" b="0" strike="noStrike" spc="-1">
              <a:solidFill>
                <a:schemeClr val="lt1"/>
              </a:solidFill>
              <a:latin typeface="Arial"/>
              <a:ea typeface="Arial"/>
            </a:endParaRPr>
          </a:p>
        </p:txBody>
      </p:sp>
      <p:sp>
        <p:nvSpPr>
          <p:cNvPr id="405" name="CaixaDeTexto 4"/>
          <p:cNvSpPr/>
          <p:nvPr/>
        </p:nvSpPr>
        <p:spPr>
          <a:xfrm>
            <a:off x="1427400" y="4385856"/>
            <a:ext cx="65376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rgbClr val="C00000"/>
                </a:solidFill>
                <a:latin typeface="Arial"/>
                <a:ea typeface="Arial"/>
              </a:rPr>
              <a:t>Não!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CaixaDeTexto 13"/>
          <p:cNvSpPr/>
          <p:nvPr/>
        </p:nvSpPr>
        <p:spPr>
          <a:xfrm>
            <a:off x="1993680" y="4429080"/>
            <a:ext cx="2075400" cy="591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/>
              </a:rPr>
              <a:t>NEM TODO MUNDO QUER FAZER SEXO, ESSA É UMA OPÇÃO TAMBÉM.</a:t>
            </a:r>
            <a:endParaRPr lang="pt-BR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CaixaDeTexto 14"/>
          <p:cNvSpPr/>
          <p:nvPr/>
        </p:nvSpPr>
        <p:spPr>
          <a:xfrm>
            <a:off x="1893240" y="5388816"/>
            <a:ext cx="2162520" cy="591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rgbClr val="C00000"/>
                </a:solidFill>
                <a:latin typeface="Calibri"/>
                <a:ea typeface="Arial"/>
              </a:rPr>
              <a:t>PESSOAS FAZEM SEXO PELO PRAZER E PARA ESTAREM MAIS PRÓXIMAS DE SEUS PARCEIROS.</a:t>
            </a:r>
            <a:endParaRPr lang="pt-BR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CaixaDeTexto 15"/>
          <p:cNvSpPr/>
          <p:nvPr/>
        </p:nvSpPr>
        <p:spPr>
          <a:xfrm>
            <a:off x="6044039" y="1928959"/>
            <a:ext cx="2158149" cy="82954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/>
              </a:rPr>
              <a:t>ATIVIDADES SEXUAIS SÃO PRIVADAS, E VOCE DEVE FAZÊ-LAS SOMENTE EM LOCAL PRIVADO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CaixaDeTexto 16"/>
          <p:cNvSpPr/>
          <p:nvPr/>
        </p:nvSpPr>
        <p:spPr>
          <a:xfrm>
            <a:off x="6048410" y="2859777"/>
            <a:ext cx="2158149" cy="6448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rgbClr val="C00000"/>
                </a:solidFill>
                <a:latin typeface="Calibri"/>
                <a:ea typeface="Arial"/>
              </a:rPr>
              <a:t>A IDADE DE CONSENTIMENTO PARA O SEXO EM GERAL É DE 14 ANOS NO BRASIL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CaixaDeTexto 17"/>
          <p:cNvSpPr/>
          <p:nvPr/>
        </p:nvSpPr>
        <p:spPr>
          <a:xfrm>
            <a:off x="6004851" y="3598112"/>
            <a:ext cx="2158149" cy="6448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/>
              </a:rPr>
              <a:t>SE VOCE TEM DÚVIDAS SOBRE SEXO, PERGUNTE A ALGUEM QUE VOCE CONFIE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CaixaDeTexto 18"/>
          <p:cNvSpPr/>
          <p:nvPr/>
        </p:nvSpPr>
        <p:spPr>
          <a:xfrm>
            <a:off x="6004851" y="4332946"/>
            <a:ext cx="2162520" cy="82954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rgbClr val="C00000"/>
                </a:solidFill>
                <a:latin typeface="Calibri"/>
                <a:ea typeface="Arial"/>
              </a:rPr>
              <a:t>PODE PERGUNTAR PARA UM FAMILIAR, AMIGO, PROFESSOR OU PRA SUA EQUIPE DE SAÚDE DA FAMÍLIA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CaixaDeTexto 19"/>
          <p:cNvSpPr/>
          <p:nvPr/>
        </p:nvSpPr>
        <p:spPr>
          <a:xfrm>
            <a:off x="6004851" y="5296488"/>
            <a:ext cx="2075400" cy="6448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chemeClr val="accent6">
                    <a:lumMod val="75000"/>
                  </a:schemeClr>
                </a:solidFill>
                <a:latin typeface="Calibri"/>
                <a:ea typeface="Arial"/>
              </a:rPr>
              <a:t>FALAREMOS DAS DUVIDAS MAIS COMUNS SOBRE SEXO NAS PRÓXIMAS PÁGINAS...</a:t>
            </a:r>
            <a:endParaRPr lang="pt-B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0C6A82-9E2C-781A-2E98-9E94BF927ACF}"/>
              </a:ext>
            </a:extLst>
          </p:cNvPr>
          <p:cNvSpPr txBox="1"/>
          <p:nvPr/>
        </p:nvSpPr>
        <p:spPr>
          <a:xfrm>
            <a:off x="0" y="6492161"/>
            <a:ext cx="9905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</a:rPr>
              <a:t>Fonte: copiado do guia sobre sexo em </a:t>
            </a:r>
            <a:r>
              <a:rPr lang="pt-BR" sz="1800" b="1" dirty="0" err="1">
                <a:solidFill>
                  <a:srgbClr val="C00000"/>
                </a:solidFill>
              </a:rPr>
              <a:t>easy-health</a:t>
            </a:r>
            <a:r>
              <a:rPr lang="pt-BR" sz="1800" b="1" dirty="0">
                <a:solidFill>
                  <a:srgbClr val="C00000"/>
                </a:solidFill>
              </a:rPr>
              <a:t> e traduzido para o português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A10B135-A0E1-EE79-531C-70C1E8987086}"/>
              </a:ext>
            </a:extLst>
          </p:cNvPr>
          <p:cNvSpPr txBox="1"/>
          <p:nvPr/>
        </p:nvSpPr>
        <p:spPr>
          <a:xfrm rot="20352912">
            <a:off x="3064517" y="3639897"/>
            <a:ext cx="2429577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A4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EXEMPLIFICATIVO 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sign padrão">
  <a:themeElements>
    <a:clrScheme name="1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2741</TotalTime>
  <Words>486</Words>
  <Application>Microsoft Office PowerPoint</Application>
  <PresentationFormat>Papel A4 (210 x 297 mm)</PresentationFormat>
  <Paragraphs>78</Paragraphs>
  <Slides>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1_Design padrão</vt:lpstr>
      <vt:lpstr>Apresentação do PowerPoint</vt:lpstr>
      <vt:lpstr>Linguagem fácil / simples</vt:lpstr>
      <vt:lpstr>Diretrizes</vt:lpstr>
      <vt:lpstr>Apresentação do PowerPoint</vt:lpstr>
      <vt:lpstr>Apresentação do PowerPoint</vt:lpstr>
      <vt:lpstr>Apresentação do PowerPoint</vt:lpstr>
      <vt:lpstr>Pesquisa – Formato “linguagem fácil”**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FATO</dc:creator>
  <cp:lastModifiedBy>Lais Silveira Costa</cp:lastModifiedBy>
  <cp:revision>70</cp:revision>
  <cp:lastPrinted>2023-05-25T15:09:53Z</cp:lastPrinted>
  <dcterms:modified xsi:type="dcterms:W3CDTF">2024-04-05T20:25:32Z</dcterms:modified>
</cp:coreProperties>
</file>