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1"/>
  </p:notesMasterIdLst>
  <p:handoutMasterIdLst>
    <p:handoutMasterId r:id="rId42"/>
  </p:handoutMasterIdLst>
  <p:sldIdLst>
    <p:sldId id="256" r:id="rId2"/>
    <p:sldId id="274" r:id="rId3"/>
    <p:sldId id="281" r:id="rId4"/>
    <p:sldId id="280" r:id="rId5"/>
    <p:sldId id="282" r:id="rId6"/>
    <p:sldId id="284" r:id="rId7"/>
    <p:sldId id="286" r:id="rId8"/>
    <p:sldId id="285" r:id="rId9"/>
    <p:sldId id="287" r:id="rId10"/>
    <p:sldId id="289" r:id="rId11"/>
    <p:sldId id="292" r:id="rId12"/>
    <p:sldId id="295" r:id="rId13"/>
    <p:sldId id="294" r:id="rId14"/>
    <p:sldId id="296" r:id="rId15"/>
    <p:sldId id="297" r:id="rId16"/>
    <p:sldId id="298" r:id="rId17"/>
    <p:sldId id="299" r:id="rId18"/>
    <p:sldId id="300" r:id="rId19"/>
    <p:sldId id="303" r:id="rId20"/>
    <p:sldId id="304" r:id="rId21"/>
    <p:sldId id="301" r:id="rId22"/>
    <p:sldId id="302" r:id="rId23"/>
    <p:sldId id="305" r:id="rId24"/>
    <p:sldId id="308" r:id="rId25"/>
    <p:sldId id="309" r:id="rId26"/>
    <p:sldId id="310" r:id="rId27"/>
    <p:sldId id="312" r:id="rId28"/>
    <p:sldId id="311" r:id="rId29"/>
    <p:sldId id="313" r:id="rId30"/>
    <p:sldId id="314" r:id="rId31"/>
    <p:sldId id="315" r:id="rId32"/>
    <p:sldId id="316" r:id="rId33"/>
    <p:sldId id="317" r:id="rId34"/>
    <p:sldId id="319" r:id="rId35"/>
    <p:sldId id="320" r:id="rId36"/>
    <p:sldId id="321" r:id="rId37"/>
    <p:sldId id="322" r:id="rId38"/>
    <p:sldId id="267" r:id="rId39"/>
    <p:sldId id="270" r:id="rId40"/>
  </p:sldIdLst>
  <p:sldSz cx="9144000" cy="5143500" type="screen16x9"/>
  <p:notesSz cx="6797675" cy="9926638"/>
  <p:embeddedFontLst>
    <p:embeddedFont>
      <p:font typeface="Lato" panose="020F0502020204030203" pitchFamily="34" charset="0"/>
      <p:regular r:id="rId43"/>
      <p:bold r:id="rId44"/>
      <p:italic r:id="rId45"/>
      <p:boldItalic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800"/>
    <a:srgbClr val="666666"/>
    <a:srgbClr val="005588"/>
    <a:srgbClr val="FFE979"/>
    <a:srgbClr val="C9EAFF"/>
    <a:srgbClr val="595959"/>
    <a:srgbClr val="BC671E"/>
    <a:srgbClr val="FCE5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93"/>
    <p:restoredTop sz="95628" autoAdjust="0"/>
  </p:normalViewPr>
  <p:slideViewPr>
    <p:cSldViewPr snapToGrid="0">
      <p:cViewPr varScale="1">
        <p:scale>
          <a:sx n="93" d="100"/>
          <a:sy n="93" d="100"/>
        </p:scale>
        <p:origin x="86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54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ana Paraguassu" userId="403192869286b12b" providerId="LiveId" clId="{A0819B29-2326-4DB3-AC58-83B47C36B365}"/>
    <pc:docChg chg="custSel modSld">
      <pc:chgData name="Liana Paraguassu" userId="403192869286b12b" providerId="LiveId" clId="{A0819B29-2326-4DB3-AC58-83B47C36B365}" dt="2023-10-02T11:29:43.319" v="457" actId="20577"/>
      <pc:docMkLst>
        <pc:docMk/>
      </pc:docMkLst>
      <pc:sldChg chg="modSp mod">
        <pc:chgData name="Liana Paraguassu" userId="403192869286b12b" providerId="LiveId" clId="{A0819B29-2326-4DB3-AC58-83B47C36B365}" dt="2023-10-02T11:29:43.319" v="457" actId="20577"/>
        <pc:sldMkLst>
          <pc:docMk/>
          <pc:sldMk cId="1057884660" sldId="315"/>
        </pc:sldMkLst>
        <pc:spChg chg="mod">
          <ac:chgData name="Liana Paraguassu" userId="403192869286b12b" providerId="LiveId" clId="{A0819B29-2326-4DB3-AC58-83B47C36B365}" dt="2023-10-02T11:29:43.319" v="457" actId="20577"/>
          <ac:spMkLst>
            <pc:docMk/>
            <pc:sldMk cId="1057884660" sldId="315"/>
            <ac:spMk id="6" creationId="{7CD1576A-A075-308E-E232-AE83ABE4C15D}"/>
          </ac:spMkLst>
        </pc:spChg>
        <pc:spChg chg="mod">
          <ac:chgData name="Liana Paraguassu" userId="403192869286b12b" providerId="LiveId" clId="{A0819B29-2326-4DB3-AC58-83B47C36B365}" dt="2023-10-02T11:28:43.907" v="424" actId="13926"/>
          <ac:spMkLst>
            <pc:docMk/>
            <pc:sldMk cId="1057884660" sldId="315"/>
            <ac:spMk id="24" creationId="{E3DA871B-8552-D8B5-8BEF-8D2D16E04164}"/>
          </ac:spMkLst>
        </pc:spChg>
      </pc:sldChg>
    </pc:docChg>
  </pc:docChgLst>
  <pc:docChgLst>
    <pc:chgData name="Liana Paraguassu" userId="403192869286b12b" providerId="LiveId" clId="{BE2B088E-A099-4D4D-946A-5D74BA9F5523}"/>
    <pc:docChg chg="modSld">
      <pc:chgData name="Liana Paraguassu" userId="403192869286b12b" providerId="LiveId" clId="{BE2B088E-A099-4D4D-946A-5D74BA9F5523}" dt="2023-09-06T20:59:27.673" v="4" actId="1076"/>
      <pc:docMkLst>
        <pc:docMk/>
      </pc:docMkLst>
      <pc:sldChg chg="modSp mod">
        <pc:chgData name="Liana Paraguassu" userId="403192869286b12b" providerId="LiveId" clId="{BE2B088E-A099-4D4D-946A-5D74BA9F5523}" dt="2023-09-06T20:54:01.115" v="0" actId="1076"/>
        <pc:sldMkLst>
          <pc:docMk/>
          <pc:sldMk cId="1131886127" sldId="303"/>
        </pc:sldMkLst>
        <pc:graphicFrameChg chg="mod">
          <ac:chgData name="Liana Paraguassu" userId="403192869286b12b" providerId="LiveId" clId="{BE2B088E-A099-4D4D-946A-5D74BA9F5523}" dt="2023-09-06T20:54:01.115" v="0" actId="1076"/>
          <ac:graphicFrameMkLst>
            <pc:docMk/>
            <pc:sldMk cId="1131886127" sldId="303"/>
            <ac:graphicFrameMk id="5" creationId="{C55A75AB-2184-811C-A617-FC77DD05524F}"/>
          </ac:graphicFrameMkLst>
        </pc:graphicFrameChg>
      </pc:sldChg>
      <pc:sldChg chg="modSp mod">
        <pc:chgData name="Liana Paraguassu" userId="403192869286b12b" providerId="LiveId" clId="{BE2B088E-A099-4D4D-946A-5D74BA9F5523}" dt="2023-09-06T20:54:14.191" v="2" actId="1076"/>
        <pc:sldMkLst>
          <pc:docMk/>
          <pc:sldMk cId="1789862781" sldId="309"/>
        </pc:sldMkLst>
        <pc:graphicFrameChg chg="mod">
          <ac:chgData name="Liana Paraguassu" userId="403192869286b12b" providerId="LiveId" clId="{BE2B088E-A099-4D4D-946A-5D74BA9F5523}" dt="2023-09-06T20:54:14.191" v="2" actId="1076"/>
          <ac:graphicFrameMkLst>
            <pc:docMk/>
            <pc:sldMk cId="1789862781" sldId="309"/>
            <ac:graphicFrameMk id="3" creationId="{0DD8910A-7254-9F1F-90D3-061BD41FE7D2}"/>
          </ac:graphicFrameMkLst>
        </pc:graphicFrameChg>
      </pc:sldChg>
      <pc:sldChg chg="modSp mod">
        <pc:chgData name="Liana Paraguassu" userId="403192869286b12b" providerId="LiveId" clId="{BE2B088E-A099-4D4D-946A-5D74BA9F5523}" dt="2023-09-06T20:59:15.938" v="3" actId="962"/>
        <pc:sldMkLst>
          <pc:docMk/>
          <pc:sldMk cId="1074641024" sldId="319"/>
        </pc:sldMkLst>
        <pc:graphicFrameChg chg="mod">
          <ac:chgData name="Liana Paraguassu" userId="403192869286b12b" providerId="LiveId" clId="{BE2B088E-A099-4D4D-946A-5D74BA9F5523}" dt="2023-09-06T20:59:15.938" v="3" actId="962"/>
          <ac:graphicFrameMkLst>
            <pc:docMk/>
            <pc:sldMk cId="1074641024" sldId="319"/>
            <ac:graphicFrameMk id="2" creationId="{6B2D0ADB-8A1D-8575-14E9-9935C485BA19}"/>
          </ac:graphicFrameMkLst>
        </pc:graphicFrameChg>
      </pc:sldChg>
      <pc:sldChg chg="modSp mod">
        <pc:chgData name="Liana Paraguassu" userId="403192869286b12b" providerId="LiveId" clId="{BE2B088E-A099-4D4D-946A-5D74BA9F5523}" dt="2023-09-06T20:59:27.673" v="4" actId="1076"/>
        <pc:sldMkLst>
          <pc:docMk/>
          <pc:sldMk cId="1376574874" sldId="320"/>
        </pc:sldMkLst>
        <pc:graphicFrameChg chg="mod">
          <ac:chgData name="Liana Paraguassu" userId="403192869286b12b" providerId="LiveId" clId="{BE2B088E-A099-4D4D-946A-5D74BA9F5523}" dt="2023-09-06T20:59:27.673" v="4" actId="1076"/>
          <ac:graphicFrameMkLst>
            <pc:docMk/>
            <pc:sldMk cId="1376574874" sldId="320"/>
            <ac:graphicFrameMk id="23" creationId="{347C0311-FCB6-FF7F-6066-35531459E36B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903BCB-04D2-42C6-8DC1-D605967F37AE}" type="datetimeFigureOut">
              <a:rPr lang="pt-BR" smtClean="0"/>
              <a:t>02/10/2023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6F11CE-7CDA-4461-989D-1AD039A3E1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17919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482213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54154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888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133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73373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26203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65603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47542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38364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40344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078668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84436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320997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664587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30243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58210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9045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33360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74175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21789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190014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09728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19484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29557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994543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94294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28653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29622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00906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14985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8493667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43781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14392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2118028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5382348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5715748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8271182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4377933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p12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759293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" name="Google Shape;205;p1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554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9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9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0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1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7" Type="http://schemas.openxmlformats.org/officeDocument/2006/relationships/image" Target="../media/image13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3.png"/><Relationship Id="rId4" Type="http://schemas.openxmlformats.org/officeDocument/2006/relationships/image" Target="../media/image12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4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4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5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6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0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1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20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21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pm.org.br/inaf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repositorio.enap.gov.br/bitstream/1/6181/1/Apostila%20do%20curso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24F3D2AE-E7B7-7A1A-5A25-211E09D9D9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8091061"/>
              </p:ext>
            </p:extLst>
          </p:nvPr>
        </p:nvGraphicFramePr>
        <p:xfrm>
          <a:off x="0" y="-1"/>
          <a:ext cx="9144000" cy="515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24380640" imgH="13714200" progId="">
                  <p:embed/>
                </p:oleObj>
              </mc:Choice>
              <mc:Fallback>
                <p:oleObj r:id="rId3" imgW="24380640" imgH="13714200" progId="">
                  <p:embed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24F3D2AE-E7B7-7A1A-5A25-211E09D9D90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-1"/>
                        <a:ext cx="9144000" cy="5153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Google Shape;56;p13"/>
          <p:cNvSpPr txBox="1"/>
          <p:nvPr/>
        </p:nvSpPr>
        <p:spPr>
          <a:xfrm>
            <a:off x="768600" y="791663"/>
            <a:ext cx="5259850" cy="17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t-BR" sz="3600" b="1" dirty="0">
                <a:solidFill>
                  <a:srgbClr val="005588"/>
                </a:solidFill>
                <a:latin typeface="Lato"/>
                <a:ea typeface="Lato"/>
                <a:cs typeface="Lato"/>
                <a:sym typeface="Lato"/>
              </a:rPr>
              <a:t>LINGUAGEM SIMPLES NA SAÚDE</a:t>
            </a:r>
            <a:endParaRPr lang="pt-BR" sz="3600" b="0" i="0" u="none" strike="noStrike" cap="none" dirty="0">
              <a:solidFill>
                <a:srgbClr val="005588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1"/>
          </p:nvPr>
        </p:nvSpPr>
        <p:spPr>
          <a:xfrm>
            <a:off x="469449" y="295449"/>
            <a:ext cx="6018051" cy="345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SzPts val="2800"/>
              <a:buNone/>
            </a:pPr>
            <a:r>
              <a:rPr lang="pt-BR" sz="1200" b="1" dirty="0">
                <a:solidFill>
                  <a:srgbClr val="005588"/>
                </a:solidFill>
                <a:latin typeface="Lato"/>
                <a:ea typeface="Lato"/>
                <a:cs typeface="Lato"/>
                <a:sym typeface="Lato"/>
              </a:rPr>
              <a:t>Módulo Básico Fundamentos da Acessibilidade para o SUS</a:t>
            </a:r>
            <a:endParaRPr lang="pt-BR" sz="1200" dirty="0">
              <a:solidFill>
                <a:srgbClr val="005588"/>
              </a:solidFill>
              <a:latin typeface="Lato"/>
              <a:ea typeface="Lato"/>
              <a:cs typeface="Lato"/>
              <a:sym typeface="Lato"/>
            </a:endParaRP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3BC38442-0E50-85B8-DB1C-002E7B7BA9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6321419"/>
              </p:ext>
            </p:extLst>
          </p:nvPr>
        </p:nvGraphicFramePr>
        <p:xfrm>
          <a:off x="563667" y="4368334"/>
          <a:ext cx="2048235" cy="6339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7812000" imgH="2417040" progId="">
                  <p:embed/>
                </p:oleObj>
              </mc:Choice>
              <mc:Fallback>
                <p:oleObj r:id="rId5" imgW="7812000" imgH="2417040" progId="">
                  <p:embed/>
                  <p:pic>
                    <p:nvPicPr>
                      <p:cNvPr id="5" name="Objeto 4">
                        <a:extLst>
                          <a:ext uri="{FF2B5EF4-FFF2-40B4-BE49-F238E27FC236}">
                            <a16:creationId xmlns:a16="http://schemas.microsoft.com/office/drawing/2014/main" id="{3BC38442-0E50-85B8-DB1C-002E7B7BA9C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3667" y="4368334"/>
                        <a:ext cx="2048235" cy="6339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/>
          <p:nvPr/>
        </p:nvSpPr>
        <p:spPr>
          <a:xfrm>
            <a:off x="25" y="0"/>
            <a:ext cx="9144000" cy="531000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9FC5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25" y="302525"/>
            <a:ext cx="7115100" cy="730200"/>
          </a:xfrm>
          <a:prstGeom prst="rect">
            <a:avLst/>
          </a:prstGeom>
          <a:solidFill>
            <a:srgbClr val="0055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4322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07916"/>
              </a:lnSpc>
            </a:pPr>
            <a:r>
              <a:rPr lang="pt-BR" sz="1800" b="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O que é Linguagem Simples?</a:t>
            </a:r>
            <a:endParaRPr sz="1800" dirty="0">
              <a:solidFill>
                <a:srgbClr val="0B5394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9" name="Google Shape;99;p17"/>
          <p:cNvSpPr txBox="1"/>
          <p:nvPr/>
        </p:nvSpPr>
        <p:spPr>
          <a:xfrm>
            <a:off x="5962650" y="4818400"/>
            <a:ext cx="24702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1" i="0" u="none" strike="noStrike" cap="none" dirty="0">
                <a:solidFill>
                  <a:srgbClr val="403B37"/>
                </a:solidFill>
                <a:latin typeface="Lato"/>
                <a:ea typeface="Lato"/>
                <a:cs typeface="Lato"/>
                <a:sym typeface="Lato"/>
              </a:rPr>
              <a:t>Módulo Básico </a:t>
            </a:r>
            <a:br>
              <a:rPr lang="en" sz="700" b="1" dirty="0">
                <a:solidFill>
                  <a:srgbClr val="403B37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" sz="700" b="1" dirty="0">
                <a:solidFill>
                  <a:srgbClr val="403B37"/>
                </a:solidFill>
                <a:latin typeface="Lato"/>
                <a:ea typeface="Lato"/>
                <a:cs typeface="Lato"/>
                <a:sym typeface="Lato"/>
              </a:rPr>
              <a:t>LINGUAGEM SIMPLES NA SAÚDE</a:t>
            </a:r>
            <a:endParaRPr sz="700" b="0" i="0" u="none" strike="noStrike" cap="none" dirty="0">
              <a:solidFill>
                <a:srgbClr val="403B37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4778" y="4612353"/>
            <a:ext cx="407525" cy="40854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95;p17">
            <a:extLst>
              <a:ext uri="{FF2B5EF4-FFF2-40B4-BE49-F238E27FC236}">
                <a16:creationId xmlns:a16="http://schemas.microsoft.com/office/drawing/2014/main" id="{D7E0B977-BA77-2208-F695-C26C8624FE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87208" y="2218085"/>
            <a:ext cx="7958721" cy="1396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lnSpc>
                <a:spcPct val="107916"/>
              </a:lnSpc>
              <a:buNone/>
            </a:pPr>
            <a:r>
              <a:rPr lang="pt-BR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 que é Linguagem Simples?</a:t>
            </a:r>
            <a:endParaRPr sz="40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68237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>
            <a:spLocks noGrp="1"/>
          </p:cNvSpPr>
          <p:nvPr>
            <p:ph type="body" idx="1"/>
          </p:nvPr>
        </p:nvSpPr>
        <p:spPr>
          <a:xfrm>
            <a:off x="579120" y="1640379"/>
            <a:ext cx="6760144" cy="2835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lnSpc>
                <a:spcPts val="2000"/>
              </a:lnSpc>
              <a:spcBef>
                <a:spcPts val="120"/>
              </a:spcBef>
              <a:spcAft>
                <a:spcPts val="120"/>
              </a:spcAft>
              <a:buNone/>
            </a:pPr>
            <a:r>
              <a:rPr lang="pt-BR" sz="1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Linguagem Simples</a:t>
            </a:r>
            <a:r>
              <a:rPr lang="pt-BR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é uma forma de comunicação objetiva, simples e inclusiva. É uma linguagem que evita ambiguidade e procura usar um vocabulário conhecido do leitor/interlocutor. É uma técnica que usa frases curtas e uma estrutura textual controlada. Não é uma linguagem infantilizada tampouco coloquial. Os redatores de textos em Linguagem Simples permitem que o público leitor se concentre na mensagem principal do texto ao invés de se distraírem com uma linguagem complicada e inacessível. Na Linguagem Simples, o leitor/interlocutor está sempre em primeiro lugar.</a:t>
            </a:r>
          </a:p>
          <a:p>
            <a:pPr marL="0" lvl="0" indent="0">
              <a:lnSpc>
                <a:spcPct val="107916"/>
              </a:lnSpc>
              <a:buNone/>
            </a:pPr>
            <a:endParaRPr sz="12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96" name="Google Shape;96;p17"/>
          <p:cNvSpPr/>
          <p:nvPr/>
        </p:nvSpPr>
        <p:spPr>
          <a:xfrm>
            <a:off x="25" y="0"/>
            <a:ext cx="9144000" cy="531000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9FC5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25" y="302525"/>
            <a:ext cx="7115100" cy="730200"/>
          </a:xfrm>
          <a:prstGeom prst="rect">
            <a:avLst/>
          </a:prstGeom>
          <a:solidFill>
            <a:srgbClr val="0055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4322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07916"/>
              </a:lnSpc>
            </a:pPr>
            <a:r>
              <a:rPr lang="pt-BR" sz="1800" b="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O que é Linguagem Simples?</a:t>
            </a:r>
            <a:endParaRPr sz="1800" dirty="0">
              <a:solidFill>
                <a:srgbClr val="0B5394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4778" y="4612353"/>
            <a:ext cx="407525" cy="40854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95;p17">
            <a:extLst>
              <a:ext uri="{FF2B5EF4-FFF2-40B4-BE49-F238E27FC236}">
                <a16:creationId xmlns:a16="http://schemas.microsoft.com/office/drawing/2014/main" id="{6C0A7919-B3A3-C62D-10E2-0CEFC66661A1}"/>
              </a:ext>
            </a:extLst>
          </p:cNvPr>
          <p:cNvSpPr txBox="1">
            <a:spLocks/>
          </p:cNvSpPr>
          <p:nvPr/>
        </p:nvSpPr>
        <p:spPr>
          <a:xfrm>
            <a:off x="311697" y="4250643"/>
            <a:ext cx="4960619" cy="669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916"/>
              </a:lnSpc>
              <a:buFont typeface="Arial"/>
              <a:buNone/>
            </a:pPr>
            <a:r>
              <a:rPr lang="pt-BR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Adaptado de:</a:t>
            </a:r>
          </a:p>
          <a:p>
            <a:pPr marL="0" indent="0">
              <a:lnSpc>
                <a:spcPct val="107916"/>
              </a:lnSpc>
              <a:buFont typeface="Arial"/>
              <a:buNone/>
            </a:pPr>
            <a:r>
              <a:rPr lang="pt-BR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https://www.plainlanguage.gov/about/definitions/shortdefinition/</a:t>
            </a:r>
            <a:endParaRPr lang="pt-BR" sz="10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7B1345DE-5745-3DA0-3A1F-03335EFAF9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7030" y="1168568"/>
          <a:ext cx="532130" cy="40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383840" imgH="1053720" progId="">
                  <p:embed/>
                </p:oleObj>
              </mc:Choice>
              <mc:Fallback>
                <p:oleObj r:id="rId4" imgW="1383840" imgH="1053720" progId="">
                  <p:embed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7B1345DE-5745-3DA0-3A1F-03335EFAF9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67030" y="1168568"/>
                        <a:ext cx="532130" cy="40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Google Shape;99;p17">
            <a:extLst>
              <a:ext uri="{FF2B5EF4-FFF2-40B4-BE49-F238E27FC236}">
                <a16:creationId xmlns:a16="http://schemas.microsoft.com/office/drawing/2014/main" id="{B5C0F14E-A3F7-C982-FD02-00750C72CE69}"/>
              </a:ext>
            </a:extLst>
          </p:cNvPr>
          <p:cNvSpPr txBox="1"/>
          <p:nvPr/>
        </p:nvSpPr>
        <p:spPr>
          <a:xfrm>
            <a:off x="5962650" y="4818400"/>
            <a:ext cx="24702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1" i="0" u="none" strike="noStrike" cap="none" dirty="0">
                <a:solidFill>
                  <a:srgbClr val="403B37"/>
                </a:solidFill>
                <a:latin typeface="Lato"/>
                <a:ea typeface="Lato"/>
                <a:cs typeface="Lato"/>
                <a:sym typeface="Lato"/>
              </a:rPr>
              <a:t>Módulo Básico </a:t>
            </a:r>
            <a:br>
              <a:rPr lang="en" sz="700" b="1" dirty="0">
                <a:solidFill>
                  <a:srgbClr val="403B37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" sz="700" b="1" dirty="0">
                <a:solidFill>
                  <a:srgbClr val="403B37"/>
                </a:solidFill>
                <a:latin typeface="Lato"/>
                <a:ea typeface="Lato"/>
                <a:cs typeface="Lato"/>
                <a:sym typeface="Lato"/>
              </a:rPr>
              <a:t>LINGUAGEM SIMPLES NA SAÚDE</a:t>
            </a:r>
            <a:endParaRPr sz="700" b="0" i="0" u="none" strike="noStrike" cap="none" dirty="0">
              <a:solidFill>
                <a:srgbClr val="403B37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590269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8A2F04AD-196E-A621-EEB0-32A9B37410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4576164"/>
              </p:ext>
            </p:extLst>
          </p:nvPr>
        </p:nvGraphicFramePr>
        <p:xfrm>
          <a:off x="4654332" y="1449468"/>
          <a:ext cx="4489667" cy="33388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5841000" imgH="4342680" progId="">
                  <p:embed/>
                </p:oleObj>
              </mc:Choice>
              <mc:Fallback>
                <p:oleObj r:id="rId3" imgW="5841000" imgH="4342680" progId="">
                  <p:embed/>
                  <p:pic>
                    <p:nvPicPr>
                      <p:cNvPr id="7" name="Objeto 6">
                        <a:extLst>
                          <a:ext uri="{FF2B5EF4-FFF2-40B4-BE49-F238E27FC236}">
                            <a16:creationId xmlns:a16="http://schemas.microsoft.com/office/drawing/2014/main" id="{8A2F04AD-196E-A621-EEB0-32A9B37410C4}"/>
                          </a:ext>
                          <a:ext uri="{C183D7F6-B498-43B3-948B-1728B52AA6E4}">
                            <adec:decorative xmlns:adec="http://schemas.microsoft.com/office/drawing/2017/decorative" val="1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54332" y="1449468"/>
                        <a:ext cx="4489667" cy="33388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" name="Google Shape;95;p17"/>
          <p:cNvSpPr txBox="1">
            <a:spLocks noGrp="1"/>
          </p:cNvSpPr>
          <p:nvPr>
            <p:ph type="body" idx="1"/>
          </p:nvPr>
        </p:nvSpPr>
        <p:spPr>
          <a:xfrm>
            <a:off x="579120" y="1929939"/>
            <a:ext cx="3604260" cy="21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lnSpc>
                <a:spcPts val="2400"/>
              </a:lnSpc>
              <a:spcBef>
                <a:spcPts val="120"/>
              </a:spcBef>
              <a:spcAft>
                <a:spcPts val="120"/>
              </a:spcAft>
              <a:buNone/>
            </a:pPr>
            <a:r>
              <a:rPr lang="pt-BR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 leitor/interlocutor é a nossa </a:t>
            </a:r>
            <a:r>
              <a:rPr lang="pt-BR" b="1" dirty="0">
                <a:solidFill>
                  <a:srgbClr val="00558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bússola</a:t>
            </a:r>
            <a:r>
              <a:rPr lang="pt-BR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 Estará sempre no centro das decisões sobre a linguagem a ser empregada. </a:t>
            </a:r>
          </a:p>
          <a:p>
            <a:pPr marL="0" indent="0">
              <a:lnSpc>
                <a:spcPts val="2400"/>
              </a:lnSpc>
              <a:spcBef>
                <a:spcPts val="120"/>
              </a:spcBef>
              <a:spcAft>
                <a:spcPts val="120"/>
              </a:spcAft>
              <a:buNone/>
            </a:pPr>
            <a:r>
              <a:rPr lang="pt-BR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 nos guiará nas estratégias a serem tomadas.</a:t>
            </a:r>
            <a:endParaRPr lang="pt-BR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96" name="Google Shape;96;p17"/>
          <p:cNvSpPr/>
          <p:nvPr/>
        </p:nvSpPr>
        <p:spPr>
          <a:xfrm>
            <a:off x="25" y="0"/>
            <a:ext cx="9144000" cy="531000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9FC5E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25" y="302525"/>
            <a:ext cx="7115100" cy="730200"/>
          </a:xfrm>
          <a:prstGeom prst="rect">
            <a:avLst/>
          </a:prstGeom>
          <a:solidFill>
            <a:srgbClr val="0055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4322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07916"/>
              </a:lnSpc>
            </a:pPr>
            <a:r>
              <a:rPr lang="pt-BR" sz="1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Leitor</a:t>
            </a:r>
            <a:endParaRPr sz="1800" dirty="0">
              <a:solidFill>
                <a:srgbClr val="0B539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24778" y="4612353"/>
            <a:ext cx="407525" cy="4085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7">
            <a:extLst>
              <a:ext uri="{FF2B5EF4-FFF2-40B4-BE49-F238E27FC236}">
                <a16:creationId xmlns:a16="http://schemas.microsoft.com/office/drawing/2014/main" id="{3A9CB86B-2157-1847-FBAB-468ACAEFC146}"/>
              </a:ext>
            </a:extLst>
          </p:cNvPr>
          <p:cNvSpPr txBox="1"/>
          <p:nvPr/>
        </p:nvSpPr>
        <p:spPr>
          <a:xfrm>
            <a:off x="5962650" y="4818400"/>
            <a:ext cx="24702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1" i="0" u="none" strike="noStrike" cap="none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Módulo Básico </a:t>
            </a:r>
            <a:b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</a:br>
            <a: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LINGUAGEM SIMPLES NA SAÚDE</a:t>
            </a:r>
            <a:endParaRPr sz="700" b="0" i="0" u="none" strike="noStrike" cap="none" dirty="0">
              <a:solidFill>
                <a:srgbClr val="403B3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6" name="Google Shape;95;p17">
            <a:extLst>
              <a:ext uri="{FF2B5EF4-FFF2-40B4-BE49-F238E27FC236}">
                <a16:creationId xmlns:a16="http://schemas.microsoft.com/office/drawing/2014/main" id="{7CD1576A-A075-308E-E232-AE83ABE4C15D}"/>
              </a:ext>
            </a:extLst>
          </p:cNvPr>
          <p:cNvSpPr txBox="1">
            <a:spLocks/>
          </p:cNvSpPr>
          <p:nvPr/>
        </p:nvSpPr>
        <p:spPr>
          <a:xfrm>
            <a:off x="579120" y="1335250"/>
            <a:ext cx="6536005" cy="50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916"/>
              </a:lnSpc>
              <a:buFont typeface="Arial"/>
              <a:buNone/>
            </a:pPr>
            <a:r>
              <a:rPr lang="pt-BR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Leitor</a:t>
            </a:r>
            <a:endParaRPr lang="pt-BR" sz="24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919132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855C1165-7E77-F1A1-40B0-CD0C2815E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7751867"/>
              </p:ext>
            </p:extLst>
          </p:nvPr>
        </p:nvGraphicFramePr>
        <p:xfrm>
          <a:off x="4864623" y="1101623"/>
          <a:ext cx="2763837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5079240" imgH="7453800" progId="">
                  <p:embed/>
                </p:oleObj>
              </mc:Choice>
              <mc:Fallback>
                <p:oleObj r:id="rId3" imgW="5079240" imgH="7453800" progId="">
                  <p:embed/>
                  <p:pic>
                    <p:nvPicPr>
                      <p:cNvPr id="7" name="Objeto 6">
                        <a:extLst>
                          <a:ext uri="{FF2B5EF4-FFF2-40B4-BE49-F238E27FC236}">
                            <a16:creationId xmlns:a16="http://schemas.microsoft.com/office/drawing/2014/main" id="{855C1165-7E77-F1A1-40B0-CD0C2815ED99}"/>
                          </a:ext>
                          <a:ext uri="{C183D7F6-B498-43B3-948B-1728B52AA6E4}">
                            <adec:decorative xmlns:adec="http://schemas.microsoft.com/office/drawing/2017/decorative" val="1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64623" y="1101623"/>
                        <a:ext cx="2763837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" name="Google Shape;95;p17"/>
          <p:cNvSpPr txBox="1">
            <a:spLocks noGrp="1"/>
          </p:cNvSpPr>
          <p:nvPr>
            <p:ph type="body" idx="1"/>
          </p:nvPr>
        </p:nvSpPr>
        <p:spPr>
          <a:xfrm>
            <a:off x="579120" y="1929939"/>
            <a:ext cx="4030980" cy="21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lnSpc>
                <a:spcPts val="2400"/>
              </a:lnSpc>
              <a:spcBef>
                <a:spcPts val="120"/>
              </a:spcBef>
              <a:spcAft>
                <a:spcPts val="120"/>
              </a:spcAft>
              <a:buNone/>
            </a:pPr>
            <a:r>
              <a:rPr lang="pt-BR" dirty="0">
                <a:solidFill>
                  <a:srgbClr val="5959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APENAS </a:t>
            </a:r>
            <a:r>
              <a:rPr lang="pt-BR" b="1" dirty="0">
                <a:solidFill>
                  <a:srgbClr val="00558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12% DOS BRASILEIROS </a:t>
            </a:r>
          </a:p>
          <a:p>
            <a:pPr marL="0" indent="0">
              <a:lnSpc>
                <a:spcPts val="2400"/>
              </a:lnSpc>
              <a:spcBef>
                <a:spcPts val="120"/>
              </a:spcBef>
              <a:spcAft>
                <a:spcPts val="120"/>
              </a:spcAft>
              <a:buNone/>
            </a:pPr>
            <a:r>
              <a:rPr lang="pt-BR" dirty="0">
                <a:solidFill>
                  <a:srgbClr val="5959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SÃO PROFICIENTES EM LEITURA</a:t>
            </a:r>
            <a:endParaRPr lang="pt-BR" b="1" dirty="0">
              <a:solidFill>
                <a:srgbClr val="595959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96" name="Google Shape;96;p17"/>
          <p:cNvSpPr/>
          <p:nvPr/>
        </p:nvSpPr>
        <p:spPr>
          <a:xfrm>
            <a:off x="25" y="0"/>
            <a:ext cx="9144000" cy="531000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9FC5E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25" y="298500"/>
            <a:ext cx="7115100" cy="730200"/>
          </a:xfrm>
          <a:prstGeom prst="rect">
            <a:avLst/>
          </a:prstGeom>
          <a:solidFill>
            <a:srgbClr val="0055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4322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07916"/>
              </a:lnSpc>
            </a:pPr>
            <a:r>
              <a:rPr lang="pt-BR" sz="1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Leitor</a:t>
            </a:r>
            <a:endParaRPr sz="1800" dirty="0">
              <a:solidFill>
                <a:srgbClr val="0B539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24778" y="4612353"/>
            <a:ext cx="407525" cy="4085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7">
            <a:extLst>
              <a:ext uri="{FF2B5EF4-FFF2-40B4-BE49-F238E27FC236}">
                <a16:creationId xmlns:a16="http://schemas.microsoft.com/office/drawing/2014/main" id="{3A9CB86B-2157-1847-FBAB-468ACAEFC146}"/>
              </a:ext>
            </a:extLst>
          </p:cNvPr>
          <p:cNvSpPr txBox="1"/>
          <p:nvPr/>
        </p:nvSpPr>
        <p:spPr>
          <a:xfrm>
            <a:off x="5962650" y="4818400"/>
            <a:ext cx="24702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1" i="0" u="none" strike="noStrike" cap="none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Módulo Básico </a:t>
            </a:r>
            <a:b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</a:br>
            <a: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LINGUAGEM SIMPLES NA SAÚDE</a:t>
            </a:r>
            <a:endParaRPr sz="700" b="0" i="0" u="none" strike="noStrike" cap="none" dirty="0">
              <a:solidFill>
                <a:srgbClr val="403B3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6" name="Google Shape;95;p17">
            <a:extLst>
              <a:ext uri="{FF2B5EF4-FFF2-40B4-BE49-F238E27FC236}">
                <a16:creationId xmlns:a16="http://schemas.microsoft.com/office/drawing/2014/main" id="{7CD1576A-A075-308E-E232-AE83ABE4C15D}"/>
              </a:ext>
            </a:extLst>
          </p:cNvPr>
          <p:cNvSpPr txBox="1">
            <a:spLocks/>
          </p:cNvSpPr>
          <p:nvPr/>
        </p:nvSpPr>
        <p:spPr>
          <a:xfrm>
            <a:off x="579120" y="1335250"/>
            <a:ext cx="6536005" cy="50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916"/>
              </a:lnSpc>
              <a:buFont typeface="Arial"/>
              <a:buNone/>
            </a:pPr>
            <a:r>
              <a:rPr lang="pt-BR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Quem é o leitor brasileiro?</a:t>
            </a:r>
            <a:endParaRPr lang="pt-BR" sz="24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179346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>
            <a:spLocks noGrp="1"/>
          </p:cNvSpPr>
          <p:nvPr>
            <p:ph type="body" idx="1"/>
          </p:nvPr>
        </p:nvSpPr>
        <p:spPr>
          <a:xfrm>
            <a:off x="579120" y="4484224"/>
            <a:ext cx="7754175" cy="408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120"/>
              </a:spcBef>
              <a:spcAft>
                <a:spcPts val="120"/>
              </a:spcAft>
              <a:buNone/>
            </a:pPr>
            <a:r>
              <a:rPr lang="pt-BR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Níveis de alfabetismo segundo o </a:t>
            </a:r>
            <a:r>
              <a:rPr lang="pt-BR" sz="12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Inaf</a:t>
            </a:r>
            <a:r>
              <a:rPr lang="pt-BR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2018</a:t>
            </a:r>
            <a:endParaRPr lang="pt-BR" sz="12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96" name="Google Shape;96;p17"/>
          <p:cNvSpPr/>
          <p:nvPr/>
        </p:nvSpPr>
        <p:spPr>
          <a:xfrm>
            <a:off x="25" y="0"/>
            <a:ext cx="9144000" cy="531000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9FC5E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25" y="302525"/>
            <a:ext cx="7115100" cy="730200"/>
          </a:xfrm>
          <a:prstGeom prst="rect">
            <a:avLst/>
          </a:prstGeom>
          <a:solidFill>
            <a:srgbClr val="0055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4322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07916"/>
              </a:lnSpc>
            </a:pPr>
            <a:r>
              <a:rPr lang="pt-BR" sz="1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Leitor</a:t>
            </a:r>
            <a:endParaRPr sz="1800" dirty="0">
              <a:solidFill>
                <a:srgbClr val="0B539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4778" y="4612353"/>
            <a:ext cx="407525" cy="4085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7">
            <a:extLst>
              <a:ext uri="{FF2B5EF4-FFF2-40B4-BE49-F238E27FC236}">
                <a16:creationId xmlns:a16="http://schemas.microsoft.com/office/drawing/2014/main" id="{3A9CB86B-2157-1847-FBAB-468ACAEFC146}"/>
              </a:ext>
            </a:extLst>
          </p:cNvPr>
          <p:cNvSpPr txBox="1"/>
          <p:nvPr/>
        </p:nvSpPr>
        <p:spPr>
          <a:xfrm>
            <a:off x="5962650" y="4818400"/>
            <a:ext cx="24702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1" i="0" u="none" strike="noStrike" cap="none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Módulo Básico </a:t>
            </a:r>
            <a:b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</a:br>
            <a: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LINGUAGEM SIMPLES NA SAÚDE</a:t>
            </a:r>
            <a:endParaRPr sz="700" b="0" i="0" u="none" strike="noStrike" cap="none" dirty="0">
              <a:solidFill>
                <a:srgbClr val="403B3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6" name="Google Shape;95;p17">
            <a:extLst>
              <a:ext uri="{FF2B5EF4-FFF2-40B4-BE49-F238E27FC236}">
                <a16:creationId xmlns:a16="http://schemas.microsoft.com/office/drawing/2014/main" id="{7CD1576A-A075-308E-E232-AE83ABE4C15D}"/>
              </a:ext>
            </a:extLst>
          </p:cNvPr>
          <p:cNvSpPr txBox="1">
            <a:spLocks/>
          </p:cNvSpPr>
          <p:nvPr/>
        </p:nvSpPr>
        <p:spPr>
          <a:xfrm>
            <a:off x="579120" y="1335250"/>
            <a:ext cx="6536005" cy="50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916"/>
              </a:lnSpc>
              <a:buFont typeface="Arial"/>
              <a:buNone/>
            </a:pPr>
            <a:r>
              <a:rPr lang="pt-BR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Nível de analfabetismo do brasileiro</a:t>
            </a:r>
            <a:endParaRPr lang="pt-BR" sz="24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graphicFrame>
        <p:nvGraphicFramePr>
          <p:cNvPr id="7" name="Objeto 6" descr="Tabela sobre o nível de analfabetismo funcional no Brasil.&#10;No topo da tabela lê-se Nível e Percentual. &#10;Após: &#10;Analfabeto 8%&#10;Rudimentar 22%&#10;Elementar 34%&#10;Intermediário 25%&#10;Proficiente 12%, em destaque&#10;Analfabeto funcional: analfabeto + rudimentar 29%&#10;Funcionalmente alfabetizados: elementar + intermediário + proficiente 71%">
            <a:extLst>
              <a:ext uri="{FF2B5EF4-FFF2-40B4-BE49-F238E27FC236}">
                <a16:creationId xmlns:a16="http://schemas.microsoft.com/office/drawing/2014/main" id="{F8090300-1DF4-4492-84FB-ED1DCCC58A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2241034"/>
              </p:ext>
            </p:extLst>
          </p:nvPr>
        </p:nvGraphicFramePr>
        <p:xfrm>
          <a:off x="685012" y="1948297"/>
          <a:ext cx="7176097" cy="25359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20673000" imgH="7301520" progId="">
                  <p:embed/>
                </p:oleObj>
              </mc:Choice>
              <mc:Fallback>
                <p:oleObj r:id="rId4" imgW="20673000" imgH="7301520" progId="">
                  <p:embed/>
                  <p:pic>
                    <p:nvPicPr>
                      <p:cNvPr id="7" name="Objeto 6" descr="Tabela sobre o nível de analfabetismo funcional no Brasil.&#10;No topo da tabela lê-se Nível e Percentual. &#10;Após: &#10;Analfabeto 8%&#10;Rudimentar 22%&#10;Elementar 34%&#10;Intermediário 25%&#10;Proficiente 12%, em destaque&#10;Analfabeto funcional: analfabeto + rudimentar 29%&#10;Funcionalmente alfabetizados: elementar + intermediário + proficiente 71%">
                        <a:extLst>
                          <a:ext uri="{FF2B5EF4-FFF2-40B4-BE49-F238E27FC236}">
                            <a16:creationId xmlns:a16="http://schemas.microsoft.com/office/drawing/2014/main" id="{F8090300-1DF4-4492-84FB-ED1DCCC58A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5012" y="1948297"/>
                        <a:ext cx="7176097" cy="25359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44045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/>
          <p:nvPr/>
        </p:nvSpPr>
        <p:spPr>
          <a:xfrm>
            <a:off x="25" y="0"/>
            <a:ext cx="9144000" cy="531000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9FC5E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25" y="302525"/>
            <a:ext cx="7115100" cy="730200"/>
          </a:xfrm>
          <a:prstGeom prst="rect">
            <a:avLst/>
          </a:prstGeom>
          <a:solidFill>
            <a:srgbClr val="0055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4322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07916"/>
              </a:lnSpc>
            </a:pPr>
            <a:r>
              <a:rPr lang="pt-BR" sz="1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Leitor</a:t>
            </a:r>
            <a:endParaRPr sz="1800" dirty="0">
              <a:solidFill>
                <a:srgbClr val="0B539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4778" y="4612353"/>
            <a:ext cx="407525" cy="4085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7">
            <a:extLst>
              <a:ext uri="{FF2B5EF4-FFF2-40B4-BE49-F238E27FC236}">
                <a16:creationId xmlns:a16="http://schemas.microsoft.com/office/drawing/2014/main" id="{3A9CB86B-2157-1847-FBAB-468ACAEFC146}"/>
              </a:ext>
            </a:extLst>
          </p:cNvPr>
          <p:cNvSpPr txBox="1"/>
          <p:nvPr/>
        </p:nvSpPr>
        <p:spPr>
          <a:xfrm>
            <a:off x="5962650" y="4818400"/>
            <a:ext cx="24702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1" i="0" u="none" strike="noStrike" cap="none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Módulo Básico </a:t>
            </a:r>
            <a:b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</a:br>
            <a: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LINGUAGEM SIMPLES NA SAÚDE</a:t>
            </a:r>
            <a:endParaRPr sz="700" b="0" i="0" u="none" strike="noStrike" cap="none" dirty="0">
              <a:solidFill>
                <a:srgbClr val="403B3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6" name="Google Shape;95;p17">
            <a:extLst>
              <a:ext uri="{FF2B5EF4-FFF2-40B4-BE49-F238E27FC236}">
                <a16:creationId xmlns:a16="http://schemas.microsoft.com/office/drawing/2014/main" id="{7CD1576A-A075-308E-E232-AE83ABE4C15D}"/>
              </a:ext>
            </a:extLst>
          </p:cNvPr>
          <p:cNvSpPr txBox="1">
            <a:spLocks/>
          </p:cNvSpPr>
          <p:nvPr/>
        </p:nvSpPr>
        <p:spPr>
          <a:xfrm>
            <a:off x="579120" y="1335250"/>
            <a:ext cx="6536005" cy="50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916"/>
              </a:lnSpc>
              <a:buFont typeface="Arial"/>
              <a:buNone/>
            </a:pPr>
            <a:r>
              <a:rPr lang="pt-BR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Escolaridade</a:t>
            </a:r>
            <a:endParaRPr lang="pt-BR" sz="24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12" name="Google Shape;95;p17">
            <a:extLst>
              <a:ext uri="{FF2B5EF4-FFF2-40B4-BE49-F238E27FC236}">
                <a16:creationId xmlns:a16="http://schemas.microsoft.com/office/drawing/2014/main" id="{D8ED8726-3BB1-2C5C-1976-86B911470D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400853" y="2129467"/>
            <a:ext cx="4297637" cy="85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lnSpc>
                <a:spcPts val="2400"/>
              </a:lnSpc>
              <a:spcBef>
                <a:spcPts val="120"/>
              </a:spcBef>
              <a:spcAft>
                <a:spcPts val="120"/>
              </a:spcAft>
              <a:buNone/>
            </a:pPr>
            <a:r>
              <a:rPr lang="pt-BR" sz="17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da população brasileira tem</a:t>
            </a:r>
          </a:p>
          <a:p>
            <a:pPr marL="0" indent="0">
              <a:lnSpc>
                <a:spcPts val="2400"/>
              </a:lnSpc>
              <a:spcBef>
                <a:spcPts val="120"/>
              </a:spcBef>
              <a:spcAft>
                <a:spcPts val="120"/>
              </a:spcAft>
              <a:buNone/>
            </a:pPr>
            <a:r>
              <a:rPr lang="pt-BR" sz="1700" b="1" dirty="0">
                <a:solidFill>
                  <a:srgbClr val="FF88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até o Ensino Fundamental completo</a:t>
            </a:r>
            <a:endParaRPr lang="pt-BR" sz="1700" b="1" dirty="0">
              <a:solidFill>
                <a:srgbClr val="FF88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14" name="Google Shape;95;p17">
            <a:extLst>
              <a:ext uri="{FF2B5EF4-FFF2-40B4-BE49-F238E27FC236}">
                <a16:creationId xmlns:a16="http://schemas.microsoft.com/office/drawing/2014/main" id="{ACE65360-37FF-F143-0C52-A525EE8A037F}"/>
              </a:ext>
            </a:extLst>
          </p:cNvPr>
          <p:cNvSpPr txBox="1">
            <a:spLocks/>
          </p:cNvSpPr>
          <p:nvPr/>
        </p:nvSpPr>
        <p:spPr>
          <a:xfrm>
            <a:off x="1222840" y="2078306"/>
            <a:ext cx="3268002" cy="85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r">
              <a:lnSpc>
                <a:spcPct val="100000"/>
              </a:lnSpc>
              <a:spcBef>
                <a:spcPts val="120"/>
              </a:spcBef>
              <a:spcAft>
                <a:spcPts val="120"/>
              </a:spcAft>
              <a:buFont typeface="Arial"/>
              <a:buNone/>
            </a:pPr>
            <a:r>
              <a:rPr lang="pt-BR" sz="5200" b="1" dirty="0">
                <a:solidFill>
                  <a:srgbClr val="FF88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48,1%</a:t>
            </a:r>
            <a:endParaRPr lang="pt-BR" sz="5200" b="1" dirty="0">
              <a:solidFill>
                <a:srgbClr val="FF88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graphicFrame>
        <p:nvGraphicFramePr>
          <p:cNvPr id="19" name="Objeto 18">
            <a:extLst>
              <a:ext uri="{FF2B5EF4-FFF2-40B4-BE49-F238E27FC236}">
                <a16:creationId xmlns:a16="http://schemas.microsoft.com/office/drawing/2014/main" id="{D2C6BA57-DD2C-9CBE-E50B-3290A3C1AC3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9120" y="2996836"/>
          <a:ext cx="7840980" cy="12809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0196640" imgH="1663200" progId="">
                  <p:embed/>
                </p:oleObj>
              </mc:Choice>
              <mc:Fallback>
                <p:oleObj r:id="rId4" imgW="10196640" imgH="1663200" progId="">
                  <p:embed/>
                  <p:pic>
                    <p:nvPicPr>
                      <p:cNvPr id="19" name="Objeto 18">
                        <a:extLst>
                          <a:ext uri="{FF2B5EF4-FFF2-40B4-BE49-F238E27FC236}">
                            <a16:creationId xmlns:a16="http://schemas.microsoft.com/office/drawing/2014/main" id="{D2C6BA57-DD2C-9CBE-E50B-3290A3C1AC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79120" y="2996836"/>
                        <a:ext cx="7840980" cy="12809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99009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o 7">
            <a:extLst>
              <a:ext uri="{FF2B5EF4-FFF2-40B4-BE49-F238E27FC236}">
                <a16:creationId xmlns:a16="http://schemas.microsoft.com/office/drawing/2014/main" id="{9EC10651-0925-AE5E-B48E-F8EE7B581B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8743870"/>
              </p:ext>
            </p:extLst>
          </p:nvPr>
        </p:nvGraphicFramePr>
        <p:xfrm>
          <a:off x="2852832" y="1175225"/>
          <a:ext cx="6291168" cy="396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9853920" imgH="6234840" progId="">
                  <p:embed/>
                </p:oleObj>
              </mc:Choice>
              <mc:Fallback>
                <p:oleObj r:id="rId3" imgW="9853920" imgH="6234840" progId="">
                  <p:embed/>
                  <p:pic>
                    <p:nvPicPr>
                      <p:cNvPr id="8" name="Objeto 7">
                        <a:extLst>
                          <a:ext uri="{FF2B5EF4-FFF2-40B4-BE49-F238E27FC236}">
                            <a16:creationId xmlns:a16="http://schemas.microsoft.com/office/drawing/2014/main" id="{9EC10651-0925-AE5E-B48E-F8EE7B581BF2}"/>
                          </a:ext>
                          <a:ext uri="{C183D7F6-B498-43B3-948B-1728B52AA6E4}">
                            <adec:decorative xmlns:adec="http://schemas.microsoft.com/office/drawing/2017/decorative" val="1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52832" y="1175225"/>
                        <a:ext cx="6291168" cy="3968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" name="Google Shape;96;p17"/>
          <p:cNvSpPr/>
          <p:nvPr/>
        </p:nvSpPr>
        <p:spPr>
          <a:xfrm>
            <a:off x="25" y="0"/>
            <a:ext cx="9144000" cy="531000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9FC5E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25" y="302525"/>
            <a:ext cx="7115100" cy="730200"/>
          </a:xfrm>
          <a:prstGeom prst="rect">
            <a:avLst/>
          </a:prstGeom>
          <a:solidFill>
            <a:srgbClr val="0055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4322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07916"/>
              </a:lnSpc>
            </a:pPr>
            <a:r>
              <a:rPr lang="pt-BR" sz="1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Leitor</a:t>
            </a:r>
            <a:endParaRPr sz="1800" dirty="0">
              <a:solidFill>
                <a:srgbClr val="0B539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24778" y="4612353"/>
            <a:ext cx="407525" cy="4085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7">
            <a:extLst>
              <a:ext uri="{FF2B5EF4-FFF2-40B4-BE49-F238E27FC236}">
                <a16:creationId xmlns:a16="http://schemas.microsoft.com/office/drawing/2014/main" id="{3A9CB86B-2157-1847-FBAB-468ACAEFC146}"/>
              </a:ext>
            </a:extLst>
          </p:cNvPr>
          <p:cNvSpPr txBox="1"/>
          <p:nvPr/>
        </p:nvSpPr>
        <p:spPr>
          <a:xfrm>
            <a:off x="5962650" y="4818400"/>
            <a:ext cx="24702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1" i="0" u="none" strike="noStrike" cap="none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Módulo Básico </a:t>
            </a:r>
            <a:b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</a:br>
            <a: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LINGUAGEM SIMPLES NA SAÚDE</a:t>
            </a:r>
            <a:endParaRPr sz="700" b="0" i="0" u="none" strike="noStrike" cap="none" dirty="0">
              <a:solidFill>
                <a:srgbClr val="403B3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6" name="Google Shape;95;p17">
            <a:extLst>
              <a:ext uri="{FF2B5EF4-FFF2-40B4-BE49-F238E27FC236}">
                <a16:creationId xmlns:a16="http://schemas.microsoft.com/office/drawing/2014/main" id="{7CD1576A-A075-308E-E232-AE83ABE4C15D}"/>
              </a:ext>
            </a:extLst>
          </p:cNvPr>
          <p:cNvSpPr txBox="1">
            <a:spLocks/>
          </p:cNvSpPr>
          <p:nvPr/>
        </p:nvSpPr>
        <p:spPr>
          <a:xfrm>
            <a:off x="579120" y="1335250"/>
            <a:ext cx="7028311" cy="946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916"/>
              </a:lnSpc>
              <a:buFont typeface="Arial"/>
              <a:buNone/>
            </a:pPr>
            <a:r>
              <a:rPr lang="pt-BR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Como saber se estou me comunicando </a:t>
            </a:r>
          </a:p>
          <a:p>
            <a:pPr marL="0" indent="0">
              <a:lnSpc>
                <a:spcPct val="107916"/>
              </a:lnSpc>
              <a:buFont typeface="Arial"/>
              <a:buNone/>
            </a:pPr>
            <a:r>
              <a:rPr lang="pt-BR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em Linguagem Simples?</a:t>
            </a:r>
            <a:endParaRPr lang="pt-BR" sz="24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24" name="Google Shape;95;p17">
            <a:extLst>
              <a:ext uri="{FF2B5EF4-FFF2-40B4-BE49-F238E27FC236}">
                <a16:creationId xmlns:a16="http://schemas.microsoft.com/office/drawing/2014/main" id="{E3DA871B-8552-D8B5-8BEF-8D2D16E041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79120" y="2281287"/>
            <a:ext cx="5383530" cy="21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lnSpc>
                <a:spcPts val="2400"/>
              </a:lnSpc>
              <a:spcBef>
                <a:spcPts val="120"/>
              </a:spcBef>
              <a:spcAft>
                <a:spcPts val="120"/>
              </a:spcAft>
              <a:buNone/>
            </a:pPr>
            <a:r>
              <a:rPr lang="pt-BR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Uma comunicação é simples quando a pessoa que lê o documento ou escuta a mensagem consegue</a:t>
            </a:r>
          </a:p>
          <a:p>
            <a:pPr marL="0" indent="0">
              <a:lnSpc>
                <a:spcPts val="2400"/>
              </a:lnSpc>
              <a:spcBef>
                <a:spcPts val="120"/>
              </a:spcBef>
              <a:spcAft>
                <a:spcPts val="120"/>
              </a:spcAft>
              <a:buNone/>
            </a:pPr>
            <a:r>
              <a:rPr lang="pt-BR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compreender o conteúdo de forma fácil, sem precisar reler o texto várias vezes ou pedir explicações para outras pessoas.</a:t>
            </a:r>
            <a:endParaRPr lang="pt-BR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243272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to 9">
            <a:extLst>
              <a:ext uri="{FF2B5EF4-FFF2-40B4-BE49-F238E27FC236}">
                <a16:creationId xmlns:a16="http://schemas.microsoft.com/office/drawing/2014/main" id="{FD1680A1-8D24-E24B-46AC-F62D8898C7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8075192"/>
              </p:ext>
            </p:extLst>
          </p:nvPr>
        </p:nvGraphicFramePr>
        <p:xfrm>
          <a:off x="2852832" y="1197348"/>
          <a:ext cx="6291168" cy="396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9853920" imgH="6234840" progId="">
                  <p:embed/>
                </p:oleObj>
              </mc:Choice>
              <mc:Fallback>
                <p:oleObj r:id="rId3" imgW="9853920" imgH="6234840" progId="">
                  <p:embed/>
                  <p:pic>
                    <p:nvPicPr>
                      <p:cNvPr id="10" name="Objeto 9">
                        <a:extLst>
                          <a:ext uri="{FF2B5EF4-FFF2-40B4-BE49-F238E27FC236}">
                            <a16:creationId xmlns:a16="http://schemas.microsoft.com/office/drawing/2014/main" id="{FD1680A1-8D24-E24B-46AC-F62D8898C739}"/>
                          </a:ext>
                          <a:ext uri="{C183D7F6-B498-43B3-948B-1728B52AA6E4}">
                            <adec:decorative xmlns:adec="http://schemas.microsoft.com/office/drawing/2017/decorative" val="1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52832" y="1197348"/>
                        <a:ext cx="6291168" cy="3968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" name="Google Shape;96;p17"/>
          <p:cNvSpPr/>
          <p:nvPr/>
        </p:nvSpPr>
        <p:spPr>
          <a:xfrm>
            <a:off x="25" y="0"/>
            <a:ext cx="9144000" cy="531000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9FC5E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25" y="302525"/>
            <a:ext cx="7115100" cy="730200"/>
          </a:xfrm>
          <a:prstGeom prst="rect">
            <a:avLst/>
          </a:prstGeom>
          <a:solidFill>
            <a:srgbClr val="0055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4322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07916"/>
              </a:lnSpc>
            </a:pPr>
            <a:r>
              <a:rPr lang="pt-BR" sz="1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Leitor</a:t>
            </a:r>
            <a:endParaRPr sz="1800" dirty="0">
              <a:solidFill>
                <a:srgbClr val="0B539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24778" y="4612353"/>
            <a:ext cx="407525" cy="4085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7">
            <a:extLst>
              <a:ext uri="{FF2B5EF4-FFF2-40B4-BE49-F238E27FC236}">
                <a16:creationId xmlns:a16="http://schemas.microsoft.com/office/drawing/2014/main" id="{3A9CB86B-2157-1847-FBAB-468ACAEFC146}"/>
              </a:ext>
            </a:extLst>
          </p:cNvPr>
          <p:cNvSpPr txBox="1"/>
          <p:nvPr/>
        </p:nvSpPr>
        <p:spPr>
          <a:xfrm>
            <a:off x="5962650" y="4818400"/>
            <a:ext cx="24702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1" i="0" u="none" strike="noStrike" cap="none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Módulo Básico </a:t>
            </a:r>
            <a:b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</a:br>
            <a: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LINGUAGEM SIMPLES NA SAÚDE</a:t>
            </a:r>
            <a:endParaRPr sz="700" b="0" i="0" u="none" strike="noStrike" cap="none" dirty="0">
              <a:solidFill>
                <a:srgbClr val="403B3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6" name="Google Shape;95;p17">
            <a:extLst>
              <a:ext uri="{FF2B5EF4-FFF2-40B4-BE49-F238E27FC236}">
                <a16:creationId xmlns:a16="http://schemas.microsoft.com/office/drawing/2014/main" id="{7CD1576A-A075-308E-E232-AE83ABE4C15D}"/>
              </a:ext>
            </a:extLst>
          </p:cNvPr>
          <p:cNvSpPr txBox="1">
            <a:spLocks/>
          </p:cNvSpPr>
          <p:nvPr/>
        </p:nvSpPr>
        <p:spPr>
          <a:xfrm>
            <a:off x="579120" y="1335250"/>
            <a:ext cx="4393541" cy="946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916"/>
              </a:lnSpc>
              <a:buFont typeface="Arial"/>
              <a:buNone/>
            </a:pPr>
            <a:r>
              <a:rPr lang="pt-BR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Um texto é simples quando o leitor/interlocutor:</a:t>
            </a:r>
            <a:endParaRPr lang="pt-BR" sz="24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24" name="Google Shape;95;p17">
            <a:extLst>
              <a:ext uri="{FF2B5EF4-FFF2-40B4-BE49-F238E27FC236}">
                <a16:creationId xmlns:a16="http://schemas.microsoft.com/office/drawing/2014/main" id="{E3DA871B-8552-D8B5-8BEF-8D2D16E041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74846" y="2281287"/>
            <a:ext cx="5615853" cy="21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 algn="l">
              <a:buNone/>
            </a:pPr>
            <a:r>
              <a:rPr lang="pt-BR" sz="18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1. encontra a informação que procura de forma fácil;</a:t>
            </a:r>
          </a:p>
          <a:p>
            <a:pPr marL="114300" indent="0" algn="l">
              <a:buNone/>
            </a:pPr>
            <a:r>
              <a:rPr lang="pt-BR" sz="18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2. compreende a informação que encontrou;</a:t>
            </a:r>
          </a:p>
          <a:p>
            <a:pPr marL="114300" indent="0" algn="l">
              <a:buNone/>
            </a:pPr>
            <a:r>
              <a:rPr lang="pt-BR" sz="18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3. consegue usar a informação em benefício </a:t>
            </a:r>
          </a:p>
          <a:p>
            <a:pPr marL="114300" indent="0" algn="l">
              <a:buNone/>
            </a:pPr>
            <a:r>
              <a:rPr lang="pt-BR" sz="18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próprio ou de outras pessoas.</a:t>
            </a:r>
            <a:endParaRPr lang="pt-BR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087389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5E1B355A-EE7F-B808-BBF0-66D57DE5B1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5840819"/>
              </p:ext>
            </p:extLst>
          </p:nvPr>
        </p:nvGraphicFramePr>
        <p:xfrm>
          <a:off x="4480432" y="1040099"/>
          <a:ext cx="4092612" cy="4081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9396720" imgH="9396720" progId="">
                  <p:embed/>
                </p:oleObj>
              </mc:Choice>
              <mc:Fallback>
                <p:oleObj r:id="rId3" imgW="9396720" imgH="9396720" progId="">
                  <p:embed/>
                  <p:pic>
                    <p:nvPicPr>
                      <p:cNvPr id="7" name="Objeto 6">
                        <a:extLst>
                          <a:ext uri="{FF2B5EF4-FFF2-40B4-BE49-F238E27FC236}">
                            <a16:creationId xmlns:a16="http://schemas.microsoft.com/office/drawing/2014/main" id="{5E1B355A-EE7F-B808-BBF0-66D57DE5B14E}"/>
                          </a:ext>
                          <a:ext uri="{C183D7F6-B498-43B3-948B-1728B52AA6E4}">
                            <adec:decorative xmlns:adec="http://schemas.microsoft.com/office/drawing/2017/decorative" val="1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80432" y="1040099"/>
                        <a:ext cx="4092612" cy="40816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" name="Google Shape;96;p17"/>
          <p:cNvSpPr/>
          <p:nvPr/>
        </p:nvSpPr>
        <p:spPr>
          <a:xfrm>
            <a:off x="25" y="0"/>
            <a:ext cx="9144000" cy="531000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9FC5E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25" y="302525"/>
            <a:ext cx="7115100" cy="730200"/>
          </a:xfrm>
          <a:prstGeom prst="rect">
            <a:avLst/>
          </a:prstGeom>
          <a:solidFill>
            <a:srgbClr val="0055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4322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07916"/>
              </a:lnSpc>
            </a:pPr>
            <a:r>
              <a:rPr lang="pt-BR" sz="1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Leitor</a:t>
            </a:r>
            <a:endParaRPr sz="1800" dirty="0">
              <a:solidFill>
                <a:srgbClr val="0B539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24778" y="4612353"/>
            <a:ext cx="407525" cy="4085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7">
            <a:extLst>
              <a:ext uri="{FF2B5EF4-FFF2-40B4-BE49-F238E27FC236}">
                <a16:creationId xmlns:a16="http://schemas.microsoft.com/office/drawing/2014/main" id="{3A9CB86B-2157-1847-FBAB-468ACAEFC146}"/>
              </a:ext>
            </a:extLst>
          </p:cNvPr>
          <p:cNvSpPr txBox="1"/>
          <p:nvPr/>
        </p:nvSpPr>
        <p:spPr>
          <a:xfrm>
            <a:off x="5962650" y="4818400"/>
            <a:ext cx="24702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1" i="0" u="none" strike="noStrike" cap="none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Módulo Básico </a:t>
            </a:r>
            <a:b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</a:br>
            <a: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LINGUAGEM SIMPLES NA SAÚDE</a:t>
            </a:r>
            <a:endParaRPr sz="700" b="0" i="0" u="none" strike="noStrike" cap="none" dirty="0">
              <a:solidFill>
                <a:srgbClr val="403B3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6" name="Google Shape;95;p17">
            <a:extLst>
              <a:ext uri="{FF2B5EF4-FFF2-40B4-BE49-F238E27FC236}">
                <a16:creationId xmlns:a16="http://schemas.microsoft.com/office/drawing/2014/main" id="{7CD1576A-A075-308E-E232-AE83ABE4C15D}"/>
              </a:ext>
            </a:extLst>
          </p:cNvPr>
          <p:cNvSpPr txBox="1">
            <a:spLocks/>
          </p:cNvSpPr>
          <p:nvPr/>
        </p:nvSpPr>
        <p:spPr>
          <a:xfrm>
            <a:off x="579120" y="1335250"/>
            <a:ext cx="4393541" cy="946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916"/>
              </a:lnSpc>
              <a:buFont typeface="Arial"/>
              <a:buNone/>
            </a:pPr>
            <a:r>
              <a:rPr lang="pt-BR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Vamos começar o circuito da Linguagem Simples?</a:t>
            </a:r>
            <a:endParaRPr lang="pt-BR" sz="24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24" name="Google Shape;95;p17">
            <a:extLst>
              <a:ext uri="{FF2B5EF4-FFF2-40B4-BE49-F238E27FC236}">
                <a16:creationId xmlns:a16="http://schemas.microsoft.com/office/drawing/2014/main" id="{E3DA871B-8552-D8B5-8BEF-8D2D16E041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74846" y="2281287"/>
            <a:ext cx="4097153" cy="21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 algn="l">
              <a:buNone/>
            </a:pPr>
            <a:r>
              <a:rPr lang="pt-BR" sz="18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Veja a seguir </a:t>
            </a:r>
            <a:r>
              <a:rPr lang="pt-BR" sz="1800" b="1" i="0" u="none" strike="noStrike" baseline="0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12 passos</a:t>
            </a:r>
            <a:r>
              <a:rPr lang="pt-BR" sz="18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que podem ajudar você a simplificar um texto</a:t>
            </a:r>
            <a:endParaRPr lang="pt-BR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41156647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>
            <a:spLocks noGrp="1"/>
          </p:cNvSpPr>
          <p:nvPr>
            <p:ph type="body" idx="1"/>
          </p:nvPr>
        </p:nvSpPr>
        <p:spPr>
          <a:xfrm>
            <a:off x="287208" y="2218085"/>
            <a:ext cx="7958721" cy="1396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lnSpc>
                <a:spcPct val="107916"/>
              </a:lnSpc>
              <a:buNone/>
            </a:pPr>
            <a:r>
              <a:rPr lang="pt-BR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 estrutura do texto</a:t>
            </a:r>
            <a:endParaRPr sz="40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96" name="Google Shape;96;p17"/>
          <p:cNvSpPr/>
          <p:nvPr/>
        </p:nvSpPr>
        <p:spPr>
          <a:xfrm>
            <a:off x="25" y="0"/>
            <a:ext cx="9144000" cy="531000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9FC5E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25" y="302525"/>
            <a:ext cx="7115100" cy="730200"/>
          </a:xfrm>
          <a:prstGeom prst="rect">
            <a:avLst/>
          </a:prstGeom>
          <a:solidFill>
            <a:srgbClr val="0055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4322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07916"/>
              </a:lnSpc>
            </a:pPr>
            <a:r>
              <a:rPr lang="pt-BR" sz="1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A estrutura do texto</a:t>
            </a:r>
            <a:endParaRPr sz="1800" dirty="0">
              <a:solidFill>
                <a:srgbClr val="0B539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99" name="Google Shape;99;p17"/>
          <p:cNvSpPr txBox="1"/>
          <p:nvPr/>
        </p:nvSpPr>
        <p:spPr>
          <a:xfrm>
            <a:off x="5962650" y="4818400"/>
            <a:ext cx="24702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1" i="0" u="none" strike="noStrike" cap="none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Módulo Básico </a:t>
            </a:r>
            <a:b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</a:br>
            <a: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LINGUAGEM SIMPLES NA SAÚDE</a:t>
            </a:r>
            <a:endParaRPr sz="700" b="0" i="0" u="none" strike="noStrike" cap="none" dirty="0">
              <a:solidFill>
                <a:srgbClr val="403B3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4778" y="4612353"/>
            <a:ext cx="407525" cy="40854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95;p17">
            <a:extLst>
              <a:ext uri="{FF2B5EF4-FFF2-40B4-BE49-F238E27FC236}">
                <a16:creationId xmlns:a16="http://schemas.microsoft.com/office/drawing/2014/main" id="{E6207BFB-13D0-33A6-CD26-1EA14620423F}"/>
              </a:ext>
            </a:extLst>
          </p:cNvPr>
          <p:cNvSpPr txBox="1">
            <a:spLocks/>
          </p:cNvSpPr>
          <p:nvPr/>
        </p:nvSpPr>
        <p:spPr>
          <a:xfrm>
            <a:off x="311700" y="2916347"/>
            <a:ext cx="4393541" cy="602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916"/>
              </a:lnSpc>
              <a:buFont typeface="Arial"/>
              <a:buNone/>
            </a:pPr>
            <a:r>
              <a:rPr lang="pt-BR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Sintaxe</a:t>
            </a:r>
            <a:endParaRPr lang="pt-BR" sz="24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891332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71465F0D-9147-0AB9-DBA1-571B43FEB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3185565"/>
              </p:ext>
            </p:extLst>
          </p:nvPr>
        </p:nvGraphicFramePr>
        <p:xfrm>
          <a:off x="6166572" y="1719216"/>
          <a:ext cx="2413420" cy="2559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352320" imgH="3555360" progId="">
                  <p:embed/>
                </p:oleObj>
              </mc:Choice>
              <mc:Fallback>
                <p:oleObj r:id="rId3" imgW="3352320" imgH="3555360" progId="">
                  <p:embed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71465F0D-9147-0AB9-DBA1-571B43FEBB8C}"/>
                          </a:ext>
                          <a:ext uri="{C183D7F6-B498-43B3-948B-1728B52AA6E4}">
                            <adec:decorative xmlns:adec="http://schemas.microsoft.com/office/drawing/2017/decorative" val="1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66572" y="1719216"/>
                        <a:ext cx="2413420" cy="2559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" name="Google Shape;96;p17"/>
          <p:cNvSpPr/>
          <p:nvPr/>
        </p:nvSpPr>
        <p:spPr>
          <a:xfrm>
            <a:off x="25" y="0"/>
            <a:ext cx="9144000" cy="531000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9FC5E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25" y="302525"/>
            <a:ext cx="7115100" cy="730200"/>
          </a:xfrm>
          <a:prstGeom prst="rect">
            <a:avLst/>
          </a:prstGeom>
          <a:solidFill>
            <a:srgbClr val="0055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4322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07916"/>
              </a:lnSpc>
            </a:pPr>
            <a:r>
              <a:rPr lang="pt-BR" sz="1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A estrutura do texto</a:t>
            </a:r>
            <a:endParaRPr sz="1800" dirty="0">
              <a:solidFill>
                <a:srgbClr val="0B539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24778" y="4612353"/>
            <a:ext cx="407525" cy="4085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7">
            <a:extLst>
              <a:ext uri="{FF2B5EF4-FFF2-40B4-BE49-F238E27FC236}">
                <a16:creationId xmlns:a16="http://schemas.microsoft.com/office/drawing/2014/main" id="{3A9CB86B-2157-1847-FBAB-468ACAEFC146}"/>
              </a:ext>
            </a:extLst>
          </p:cNvPr>
          <p:cNvSpPr txBox="1"/>
          <p:nvPr/>
        </p:nvSpPr>
        <p:spPr>
          <a:xfrm>
            <a:off x="5962650" y="4818400"/>
            <a:ext cx="24702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1" i="0" u="none" strike="noStrike" cap="none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Módulo Básico </a:t>
            </a:r>
            <a:b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</a:br>
            <a: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LINGUAGEM SIMPLES NA SAÚDE</a:t>
            </a:r>
            <a:endParaRPr sz="700" b="0" i="0" u="none" strike="noStrike" cap="none" dirty="0">
              <a:solidFill>
                <a:srgbClr val="403B3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6" name="Google Shape;95;p17">
            <a:extLst>
              <a:ext uri="{FF2B5EF4-FFF2-40B4-BE49-F238E27FC236}">
                <a16:creationId xmlns:a16="http://schemas.microsoft.com/office/drawing/2014/main" id="{7CD1576A-A075-308E-E232-AE83ABE4C15D}"/>
              </a:ext>
            </a:extLst>
          </p:cNvPr>
          <p:cNvSpPr txBox="1">
            <a:spLocks/>
          </p:cNvSpPr>
          <p:nvPr/>
        </p:nvSpPr>
        <p:spPr>
          <a:xfrm>
            <a:off x="579120" y="1335250"/>
            <a:ext cx="5813730" cy="946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916"/>
              </a:lnSpc>
              <a:buFont typeface="Arial"/>
              <a:buNone/>
            </a:pPr>
            <a:r>
              <a:rPr lang="pt-BR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PASSO 1: Essa informação é importante para o meu leitor?</a:t>
            </a:r>
            <a:endParaRPr lang="pt-BR" sz="24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24" name="Google Shape;95;p17">
            <a:extLst>
              <a:ext uri="{FF2B5EF4-FFF2-40B4-BE49-F238E27FC236}">
                <a16:creationId xmlns:a16="http://schemas.microsoft.com/office/drawing/2014/main" id="{E3DA871B-8552-D8B5-8BEF-8D2D16E041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74846" y="2281287"/>
            <a:ext cx="4978897" cy="2559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 algn="l">
              <a:buNone/>
            </a:pPr>
            <a:r>
              <a:rPr lang="pt-BR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Leia todo o texto. Analise a relevância das informações de acordo com o perfil do leitor.</a:t>
            </a:r>
          </a:p>
          <a:p>
            <a:pPr marL="114300" indent="0" algn="l">
              <a:buNone/>
            </a:pPr>
            <a:endParaRPr lang="pt-BR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14300" indent="0" algn="l">
              <a:buNone/>
            </a:pPr>
            <a:r>
              <a:rPr lang="pt-BR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Marque as informações que você considera pouco relevantes para o leitor e edite!</a:t>
            </a:r>
            <a:endParaRPr lang="pt-BR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5937580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/>
          <p:nvPr/>
        </p:nvSpPr>
        <p:spPr>
          <a:xfrm>
            <a:off x="25" y="0"/>
            <a:ext cx="9144000" cy="531000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9FC5E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25" y="302525"/>
            <a:ext cx="7115100" cy="730200"/>
          </a:xfrm>
          <a:prstGeom prst="rect">
            <a:avLst/>
          </a:prstGeom>
          <a:solidFill>
            <a:srgbClr val="0055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4322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07916"/>
              </a:lnSpc>
            </a:pPr>
            <a:r>
              <a:rPr lang="pt-BR" sz="1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A estrutura do texto</a:t>
            </a:r>
            <a:endParaRPr sz="1800" dirty="0">
              <a:solidFill>
                <a:srgbClr val="0B539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4778" y="4612353"/>
            <a:ext cx="407525" cy="4085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7">
            <a:extLst>
              <a:ext uri="{FF2B5EF4-FFF2-40B4-BE49-F238E27FC236}">
                <a16:creationId xmlns:a16="http://schemas.microsoft.com/office/drawing/2014/main" id="{3A9CB86B-2157-1847-FBAB-468ACAEFC146}"/>
              </a:ext>
            </a:extLst>
          </p:cNvPr>
          <p:cNvSpPr txBox="1"/>
          <p:nvPr/>
        </p:nvSpPr>
        <p:spPr>
          <a:xfrm>
            <a:off x="5962650" y="4818400"/>
            <a:ext cx="24702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1" i="0" u="none" strike="noStrike" cap="none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Módulo Básico </a:t>
            </a:r>
            <a:b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</a:br>
            <a: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LINGUAGEM SIMPLES NA SAÚDE</a:t>
            </a:r>
            <a:endParaRPr sz="700" b="0" i="0" u="none" strike="noStrike" cap="none" dirty="0">
              <a:solidFill>
                <a:srgbClr val="403B3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6" name="Google Shape;95;p17">
            <a:extLst>
              <a:ext uri="{FF2B5EF4-FFF2-40B4-BE49-F238E27FC236}">
                <a16:creationId xmlns:a16="http://schemas.microsoft.com/office/drawing/2014/main" id="{7CD1576A-A075-308E-E232-AE83ABE4C15D}"/>
              </a:ext>
            </a:extLst>
          </p:cNvPr>
          <p:cNvSpPr txBox="1">
            <a:spLocks/>
          </p:cNvSpPr>
          <p:nvPr/>
        </p:nvSpPr>
        <p:spPr>
          <a:xfrm>
            <a:off x="579120" y="1335250"/>
            <a:ext cx="5584916" cy="58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916"/>
              </a:lnSpc>
              <a:buFont typeface="Arial"/>
              <a:buNone/>
            </a:pPr>
            <a:r>
              <a:rPr lang="pt-BR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Antes</a:t>
            </a:r>
            <a:endParaRPr lang="pt-BR" sz="24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24" name="Google Shape;95;p17">
            <a:extLst>
              <a:ext uri="{FF2B5EF4-FFF2-40B4-BE49-F238E27FC236}">
                <a16:creationId xmlns:a16="http://schemas.microsoft.com/office/drawing/2014/main" id="{E3DA871B-8552-D8B5-8BEF-8D2D16E041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74846" y="1869635"/>
            <a:ext cx="8170390" cy="3086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 algn="l">
              <a:buNone/>
            </a:pPr>
            <a:r>
              <a:rPr lang="pt-BR" sz="1600" b="1" i="0" u="none" strike="noStrike" baseline="0" dirty="0">
                <a:solidFill>
                  <a:srgbClr val="00558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Posso fazer um teste de anticorpos para saber se estou protegido </a:t>
            </a:r>
          </a:p>
          <a:p>
            <a:pPr marL="114300" indent="0" algn="l">
              <a:buNone/>
            </a:pPr>
            <a:r>
              <a:rPr lang="pt-BR" sz="1600" b="1" i="0" u="none" strike="noStrike" baseline="0" dirty="0">
                <a:solidFill>
                  <a:srgbClr val="00558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contra a Covid-19 depois de tomar a vacina?</a:t>
            </a:r>
          </a:p>
          <a:p>
            <a:pPr marL="114300" indent="0" algn="l">
              <a:buNone/>
            </a:pPr>
            <a:endParaRPr lang="pt-BR" sz="800" b="0" i="0" u="none" strike="noStrike" baseline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14300" indent="0" algn="l">
              <a:buNone/>
            </a:pPr>
            <a:r>
              <a:rPr lang="pt-BR" sz="16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 momento, não é aconselhável a realização de exames após a vacinação para comprovar imunização. A informação foi reforçada por nota técnica divulgada pela Sociedade Brasileira de Imunizações (</a:t>
            </a:r>
            <a:r>
              <a:rPr lang="pt-BR" sz="1600" b="0" i="0" u="none" strike="noStrike" baseline="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SBIm</a:t>
            </a:r>
            <a:r>
              <a:rPr lang="pt-BR" sz="16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), afirmando que “devido à complexidade que envolve a proteção contra a doença, torna-se desaconselhável a dosagem de anticorpos neutralizantes com o intuito de se estabelecer um correlato de proteção clínica, pois certamente não se avalia a proteção desenvolvida após vacinação apenas por testes laboratoriais “in vitro” através da dosagem de anticorpos neutralizantes”.</a:t>
            </a:r>
            <a:endParaRPr lang="pt-BR" sz="16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427905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/>
          <p:nvPr/>
        </p:nvSpPr>
        <p:spPr>
          <a:xfrm>
            <a:off x="25" y="0"/>
            <a:ext cx="9144000" cy="531000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9FC5E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25" y="302525"/>
            <a:ext cx="7115100" cy="730200"/>
          </a:xfrm>
          <a:prstGeom prst="rect">
            <a:avLst/>
          </a:prstGeom>
          <a:solidFill>
            <a:srgbClr val="0055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4322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07916"/>
              </a:lnSpc>
            </a:pPr>
            <a:r>
              <a:rPr lang="pt-BR" sz="1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A estrutura do texto</a:t>
            </a:r>
            <a:endParaRPr sz="1800" dirty="0">
              <a:solidFill>
                <a:srgbClr val="0B539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4778" y="4612353"/>
            <a:ext cx="407525" cy="4085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7">
            <a:extLst>
              <a:ext uri="{FF2B5EF4-FFF2-40B4-BE49-F238E27FC236}">
                <a16:creationId xmlns:a16="http://schemas.microsoft.com/office/drawing/2014/main" id="{3A9CB86B-2157-1847-FBAB-468ACAEFC146}"/>
              </a:ext>
            </a:extLst>
          </p:cNvPr>
          <p:cNvSpPr txBox="1"/>
          <p:nvPr/>
        </p:nvSpPr>
        <p:spPr>
          <a:xfrm>
            <a:off x="5962650" y="4818400"/>
            <a:ext cx="24702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1" i="0" u="none" strike="noStrike" cap="none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Módulo Básico </a:t>
            </a:r>
            <a:b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</a:br>
            <a: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LINGUAGEM SIMPLES NA SAÚDE</a:t>
            </a:r>
            <a:endParaRPr sz="700" b="0" i="0" u="none" strike="noStrike" cap="none" dirty="0">
              <a:solidFill>
                <a:srgbClr val="403B3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6" name="Google Shape;95;p17">
            <a:extLst>
              <a:ext uri="{FF2B5EF4-FFF2-40B4-BE49-F238E27FC236}">
                <a16:creationId xmlns:a16="http://schemas.microsoft.com/office/drawing/2014/main" id="{7CD1576A-A075-308E-E232-AE83ABE4C15D}"/>
              </a:ext>
            </a:extLst>
          </p:cNvPr>
          <p:cNvSpPr txBox="1">
            <a:spLocks/>
          </p:cNvSpPr>
          <p:nvPr/>
        </p:nvSpPr>
        <p:spPr>
          <a:xfrm>
            <a:off x="579120" y="1335250"/>
            <a:ext cx="5584916" cy="58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916"/>
              </a:lnSpc>
              <a:buFont typeface="Arial"/>
              <a:buNone/>
            </a:pPr>
            <a:r>
              <a:rPr lang="pt-BR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Depois</a:t>
            </a:r>
            <a:endParaRPr lang="pt-BR" sz="24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24" name="Google Shape;95;p17">
            <a:extLst>
              <a:ext uri="{FF2B5EF4-FFF2-40B4-BE49-F238E27FC236}">
                <a16:creationId xmlns:a16="http://schemas.microsoft.com/office/drawing/2014/main" id="{E3DA871B-8552-D8B5-8BEF-8D2D16E041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74846" y="1869635"/>
            <a:ext cx="7269054" cy="3086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 algn="l">
              <a:buNone/>
            </a:pPr>
            <a:r>
              <a:rPr lang="pt-BR" sz="1600" b="1" i="0" u="none" strike="noStrike" baseline="0" dirty="0">
                <a:solidFill>
                  <a:srgbClr val="00558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Posso fazer um teste de anticorpos para saber se estou protegido contra a Covid-19 depois de tomar a vacina?</a:t>
            </a:r>
          </a:p>
          <a:p>
            <a:pPr marL="114300" indent="0" algn="l">
              <a:buNone/>
            </a:pPr>
            <a:endParaRPr lang="pt-BR" sz="800" b="0" i="0" u="none" strike="noStrike" baseline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14300" indent="0" algn="l">
              <a:buNone/>
            </a:pPr>
            <a:r>
              <a:rPr lang="pt-BR" sz="16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Não é recomendado, pois esses testes não foram desenvolvidos para</a:t>
            </a:r>
          </a:p>
          <a:p>
            <a:pPr marL="114300" indent="0" algn="l">
              <a:buNone/>
            </a:pPr>
            <a:r>
              <a:rPr lang="pt-BR" sz="16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medir o grau de imunidade (proteção) fornecido pelas vacinas.</a:t>
            </a:r>
          </a:p>
          <a:p>
            <a:pPr marL="114300" indent="0" algn="l">
              <a:buNone/>
            </a:pPr>
            <a:endParaRPr lang="pt-BR" sz="800" b="0" i="0" u="none" strike="noStrike" baseline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14300" indent="0" algn="l">
              <a:buNone/>
            </a:pPr>
            <a:r>
              <a:rPr lang="pt-BR" sz="16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Para saber mais, acesse:</a:t>
            </a:r>
            <a:br>
              <a:rPr lang="pt-BR" sz="16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t-BR" sz="1600" b="0" i="0" u="sng" strike="noStrike" baseline="0" dirty="0">
                <a:solidFill>
                  <a:srgbClr val="00558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nota-tecnica-sbim-sorologia-pos-vacinacao-210326.pdf</a:t>
            </a:r>
            <a:br>
              <a:rPr lang="pt-BR" sz="16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t-BR" sz="16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Fonte: Sociedade Brasileira de Imunizações (</a:t>
            </a:r>
            <a:r>
              <a:rPr lang="pt-BR" sz="1600" b="0" i="0" u="none" strike="noStrike" baseline="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SBIm</a:t>
            </a:r>
            <a:r>
              <a:rPr lang="pt-BR" sz="16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</a:t>
            </a:r>
            <a:endParaRPr lang="pt-BR" sz="16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6887173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8059FD1F-9E16-75B0-E05D-E2DC4394CD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1092292"/>
              </p:ext>
            </p:extLst>
          </p:nvPr>
        </p:nvGraphicFramePr>
        <p:xfrm>
          <a:off x="5591300" y="1477750"/>
          <a:ext cx="3552700" cy="354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9396720" imgH="9396720" progId="">
                  <p:embed/>
                </p:oleObj>
              </mc:Choice>
              <mc:Fallback>
                <p:oleObj r:id="rId3" imgW="9396720" imgH="9396720" progId="">
                  <p:embed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8059FD1F-9E16-75B0-E05D-E2DC4394CD6D}"/>
                          </a:ext>
                          <a:ext uri="{C183D7F6-B498-43B3-948B-1728B52AA6E4}">
                            <adec:decorative xmlns:adec="http://schemas.microsoft.com/office/drawing/2017/decorative" val="1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91300" y="1477750"/>
                        <a:ext cx="3552700" cy="3543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" name="Google Shape;96;p17"/>
          <p:cNvSpPr/>
          <p:nvPr/>
        </p:nvSpPr>
        <p:spPr>
          <a:xfrm>
            <a:off x="25" y="0"/>
            <a:ext cx="9144000" cy="531000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9FC5E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25" y="302525"/>
            <a:ext cx="7115100" cy="730200"/>
          </a:xfrm>
          <a:prstGeom prst="rect">
            <a:avLst/>
          </a:prstGeom>
          <a:solidFill>
            <a:srgbClr val="0055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4322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07916"/>
              </a:lnSpc>
            </a:pPr>
            <a:r>
              <a:rPr lang="pt-BR" sz="1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A estrutura do texto</a:t>
            </a:r>
            <a:endParaRPr sz="1800" dirty="0">
              <a:solidFill>
                <a:srgbClr val="0B539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24778" y="4612353"/>
            <a:ext cx="407525" cy="4085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7">
            <a:extLst>
              <a:ext uri="{FF2B5EF4-FFF2-40B4-BE49-F238E27FC236}">
                <a16:creationId xmlns:a16="http://schemas.microsoft.com/office/drawing/2014/main" id="{3A9CB86B-2157-1847-FBAB-468ACAEFC146}"/>
              </a:ext>
            </a:extLst>
          </p:cNvPr>
          <p:cNvSpPr txBox="1"/>
          <p:nvPr/>
        </p:nvSpPr>
        <p:spPr>
          <a:xfrm>
            <a:off x="5962650" y="4818400"/>
            <a:ext cx="24702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1" i="0" u="none" strike="noStrike" cap="none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Módulo Básico </a:t>
            </a:r>
            <a:b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</a:br>
            <a: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LINGUAGEM SIMPLES NA SAÚDE</a:t>
            </a:r>
            <a:endParaRPr sz="700" b="0" i="0" u="none" strike="noStrike" cap="none" dirty="0">
              <a:solidFill>
                <a:srgbClr val="403B3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6" name="Google Shape;95;p17">
            <a:extLst>
              <a:ext uri="{FF2B5EF4-FFF2-40B4-BE49-F238E27FC236}">
                <a16:creationId xmlns:a16="http://schemas.microsoft.com/office/drawing/2014/main" id="{7CD1576A-A075-308E-E232-AE83ABE4C15D}"/>
              </a:ext>
            </a:extLst>
          </p:cNvPr>
          <p:cNvSpPr txBox="1">
            <a:spLocks/>
          </p:cNvSpPr>
          <p:nvPr/>
        </p:nvSpPr>
        <p:spPr>
          <a:xfrm>
            <a:off x="579120" y="1335250"/>
            <a:ext cx="5805351" cy="946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916"/>
              </a:lnSpc>
              <a:buFont typeface="Arial"/>
              <a:buNone/>
            </a:pPr>
            <a:r>
              <a:rPr lang="pt-BR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PASSO 2: Coloque a informação mais importante em destaque</a:t>
            </a:r>
            <a:endParaRPr lang="pt-BR" sz="24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24" name="Google Shape;95;p17">
            <a:extLst>
              <a:ext uri="{FF2B5EF4-FFF2-40B4-BE49-F238E27FC236}">
                <a16:creationId xmlns:a16="http://schemas.microsoft.com/office/drawing/2014/main" id="{E3DA871B-8552-D8B5-8BEF-8D2D16E041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74846" y="2281287"/>
            <a:ext cx="5909625" cy="2559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 algn="l">
              <a:buNone/>
            </a:pPr>
            <a:r>
              <a:rPr lang="pt-BR" sz="18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Organize o texto para que as informações mais importantes apareçam primeiro.</a:t>
            </a:r>
            <a:br>
              <a:rPr lang="pt-BR" sz="18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endParaRPr lang="pt-BR" sz="1800" b="0" i="0" u="none" strike="noStrike" baseline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14300" indent="0" algn="l">
              <a:buNone/>
            </a:pPr>
            <a:r>
              <a:rPr lang="pt-BR" sz="1800" b="1" i="0" u="none" strike="noStrike" baseline="0" dirty="0">
                <a:solidFill>
                  <a:srgbClr val="00558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INFORMAÇÃO + IMPORTANTE     	           </a:t>
            </a:r>
          </a:p>
          <a:p>
            <a:pPr marL="114300" indent="0" algn="l">
              <a:buNone/>
            </a:pPr>
            <a:endParaRPr lang="pt-BR" b="1" dirty="0">
              <a:solidFill>
                <a:srgbClr val="0055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14300" indent="0" algn="l">
              <a:buNone/>
            </a:pPr>
            <a:r>
              <a:rPr lang="pt-BR" sz="1800" b="1" i="0" u="none" strike="noStrike" baseline="0" dirty="0">
                <a:solidFill>
                  <a:srgbClr val="00558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        PRIMEIRA FRASE</a:t>
            </a:r>
          </a:p>
          <a:p>
            <a:pPr marL="114300" indent="0" algn="l">
              <a:buNone/>
            </a:pPr>
            <a:br>
              <a:rPr lang="pt-BR" sz="18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t-BR" sz="1800" b="1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Cuidado com as introduções!!!</a:t>
            </a:r>
            <a:endParaRPr lang="pt-BR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1B8B8818-5814-789A-67EE-5B2AF901FF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7940254"/>
              </p:ext>
            </p:extLst>
          </p:nvPr>
        </p:nvGraphicFramePr>
        <p:xfrm>
          <a:off x="1864221" y="3683616"/>
          <a:ext cx="718459" cy="256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1917360" imgH="749160" progId="">
                  <p:embed/>
                </p:oleObj>
              </mc:Choice>
              <mc:Fallback>
                <p:oleObj r:id="rId6" imgW="1917360" imgH="749160" progId="">
                  <p:embed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1B8B8818-5814-789A-67EE-5B2AF901FF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864221" y="3683616"/>
                        <a:ext cx="718459" cy="256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616815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/>
          <p:nvPr/>
        </p:nvSpPr>
        <p:spPr>
          <a:xfrm>
            <a:off x="25" y="0"/>
            <a:ext cx="9144000" cy="531000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9FC5E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25" y="302525"/>
            <a:ext cx="7115100" cy="730200"/>
          </a:xfrm>
          <a:prstGeom prst="rect">
            <a:avLst/>
          </a:prstGeom>
          <a:solidFill>
            <a:srgbClr val="0055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4322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07916"/>
              </a:lnSpc>
            </a:pPr>
            <a:r>
              <a:rPr lang="pt-BR" sz="1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A estrutura do texto</a:t>
            </a:r>
            <a:endParaRPr sz="1800" dirty="0">
              <a:solidFill>
                <a:srgbClr val="0B539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4778" y="4612353"/>
            <a:ext cx="407525" cy="4085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7">
            <a:extLst>
              <a:ext uri="{FF2B5EF4-FFF2-40B4-BE49-F238E27FC236}">
                <a16:creationId xmlns:a16="http://schemas.microsoft.com/office/drawing/2014/main" id="{3A9CB86B-2157-1847-FBAB-468ACAEFC146}"/>
              </a:ext>
            </a:extLst>
          </p:cNvPr>
          <p:cNvSpPr txBox="1"/>
          <p:nvPr/>
        </p:nvSpPr>
        <p:spPr>
          <a:xfrm>
            <a:off x="5962650" y="4818400"/>
            <a:ext cx="24702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1" i="0" u="none" strike="noStrike" cap="none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Módulo Básico </a:t>
            </a:r>
            <a:b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</a:br>
            <a: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LINGUAGEM SIMPLES NA SAÚDE</a:t>
            </a:r>
            <a:endParaRPr sz="700" b="0" i="0" u="none" strike="noStrike" cap="none" dirty="0">
              <a:solidFill>
                <a:srgbClr val="403B3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6" name="Google Shape;95;p17">
            <a:extLst>
              <a:ext uri="{FF2B5EF4-FFF2-40B4-BE49-F238E27FC236}">
                <a16:creationId xmlns:a16="http://schemas.microsoft.com/office/drawing/2014/main" id="{7CD1576A-A075-308E-E232-AE83ABE4C15D}"/>
              </a:ext>
            </a:extLst>
          </p:cNvPr>
          <p:cNvSpPr txBox="1">
            <a:spLocks/>
          </p:cNvSpPr>
          <p:nvPr/>
        </p:nvSpPr>
        <p:spPr>
          <a:xfrm>
            <a:off x="579120" y="1335250"/>
            <a:ext cx="5584916" cy="58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916"/>
              </a:lnSpc>
              <a:buFont typeface="Arial"/>
              <a:buNone/>
            </a:pPr>
            <a:r>
              <a:rPr lang="pt-BR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Antes</a:t>
            </a:r>
            <a:endParaRPr lang="pt-BR" sz="24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24" name="Google Shape;95;p17">
            <a:extLst>
              <a:ext uri="{FF2B5EF4-FFF2-40B4-BE49-F238E27FC236}">
                <a16:creationId xmlns:a16="http://schemas.microsoft.com/office/drawing/2014/main" id="{E3DA871B-8552-D8B5-8BEF-8D2D16E041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74846" y="1869635"/>
            <a:ext cx="6933872" cy="3086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 algn="l">
              <a:buNone/>
            </a:pPr>
            <a:r>
              <a:rPr lang="pt-BR" sz="1600" b="1" i="0" u="none" strike="noStrike" baseline="0" dirty="0">
                <a:solidFill>
                  <a:srgbClr val="00558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 que são variantes?</a:t>
            </a:r>
          </a:p>
          <a:p>
            <a:pPr marL="114300" indent="0" algn="l">
              <a:buNone/>
            </a:pPr>
            <a:endParaRPr lang="pt-BR" sz="1600" b="0" i="0" u="none" strike="noStrike" baseline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14300" indent="0" algn="l">
              <a:buNone/>
            </a:pPr>
            <a:r>
              <a:rPr lang="pt-BR" sz="1600" b="1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Vírus</a:t>
            </a:r>
            <a:r>
              <a:rPr lang="pt-BR" sz="16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são organismos muito simples, compostos por material genético muito pequeno que armazena as informações de suas características moleculares e biológicas. Sequências genéticas virais que diferem em uma ou mais mutações são chamadas de </a:t>
            </a:r>
            <a:r>
              <a:rPr lang="pt-BR" sz="1600" b="1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variantes</a:t>
            </a:r>
            <a:r>
              <a:rPr lang="pt-BR" sz="16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  <a:endParaRPr lang="pt-BR" sz="16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42333572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/>
          <p:nvPr/>
        </p:nvSpPr>
        <p:spPr>
          <a:xfrm>
            <a:off x="25" y="0"/>
            <a:ext cx="9144000" cy="531000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9FC5E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25" y="302525"/>
            <a:ext cx="7115100" cy="730200"/>
          </a:xfrm>
          <a:prstGeom prst="rect">
            <a:avLst/>
          </a:prstGeom>
          <a:solidFill>
            <a:srgbClr val="0055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4322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07916"/>
              </a:lnSpc>
            </a:pPr>
            <a:r>
              <a:rPr lang="pt-BR" sz="1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A estrutura do texto</a:t>
            </a:r>
            <a:endParaRPr sz="1800" dirty="0">
              <a:solidFill>
                <a:srgbClr val="0B539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4778" y="4612353"/>
            <a:ext cx="407525" cy="4085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7">
            <a:extLst>
              <a:ext uri="{FF2B5EF4-FFF2-40B4-BE49-F238E27FC236}">
                <a16:creationId xmlns:a16="http://schemas.microsoft.com/office/drawing/2014/main" id="{3A9CB86B-2157-1847-FBAB-468ACAEFC146}"/>
              </a:ext>
            </a:extLst>
          </p:cNvPr>
          <p:cNvSpPr txBox="1"/>
          <p:nvPr/>
        </p:nvSpPr>
        <p:spPr>
          <a:xfrm>
            <a:off x="5962650" y="4818400"/>
            <a:ext cx="24702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1" i="0" u="none" strike="noStrike" cap="none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Módulo Básico </a:t>
            </a:r>
            <a:b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</a:br>
            <a: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LINGUAGEM SIMPLES NA SAÚDE</a:t>
            </a:r>
            <a:endParaRPr sz="700" b="0" i="0" u="none" strike="noStrike" cap="none" dirty="0">
              <a:solidFill>
                <a:srgbClr val="403B3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6" name="Google Shape;95;p17">
            <a:extLst>
              <a:ext uri="{FF2B5EF4-FFF2-40B4-BE49-F238E27FC236}">
                <a16:creationId xmlns:a16="http://schemas.microsoft.com/office/drawing/2014/main" id="{7CD1576A-A075-308E-E232-AE83ABE4C15D}"/>
              </a:ext>
            </a:extLst>
          </p:cNvPr>
          <p:cNvSpPr txBox="1">
            <a:spLocks/>
          </p:cNvSpPr>
          <p:nvPr/>
        </p:nvSpPr>
        <p:spPr>
          <a:xfrm>
            <a:off x="579120" y="1335250"/>
            <a:ext cx="5584916" cy="58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916"/>
              </a:lnSpc>
              <a:buFont typeface="Arial"/>
              <a:buNone/>
            </a:pPr>
            <a:r>
              <a:rPr lang="pt-BR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Depois</a:t>
            </a:r>
            <a:endParaRPr lang="pt-BR" sz="24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24" name="Google Shape;95;p17">
            <a:extLst>
              <a:ext uri="{FF2B5EF4-FFF2-40B4-BE49-F238E27FC236}">
                <a16:creationId xmlns:a16="http://schemas.microsoft.com/office/drawing/2014/main" id="{E3DA871B-8552-D8B5-8BEF-8D2D16E041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74845" y="1869635"/>
            <a:ext cx="6640279" cy="1556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 algn="l">
              <a:buNone/>
            </a:pPr>
            <a:r>
              <a:rPr lang="pt-BR" sz="1600" b="1" i="0" u="none" strike="noStrike" baseline="0" dirty="0">
                <a:solidFill>
                  <a:srgbClr val="00558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 que são variantes?</a:t>
            </a:r>
          </a:p>
          <a:p>
            <a:pPr marL="114300" indent="0" algn="l">
              <a:buNone/>
            </a:pPr>
            <a:endParaRPr lang="pt-BR" sz="1600" b="0" i="0" u="none" strike="noStrike" baseline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14300" indent="0" algn="l">
              <a:buNone/>
            </a:pPr>
            <a:r>
              <a:rPr lang="pt-BR" sz="1600" b="1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Variantes</a:t>
            </a:r>
            <a:r>
              <a:rPr lang="pt-BR" sz="160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são tipos de um vírus que sofreu mutações (mudanças). Embora essas mudanças tornem as variantes diferentes do vírus original, esses novos tipos são considerados o mesmo </a:t>
            </a:r>
            <a:r>
              <a:rPr lang="pt-BR" sz="1600" b="1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vírus</a:t>
            </a:r>
            <a:r>
              <a:rPr lang="pt-BR" sz="160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  <a:endParaRPr lang="pt-BR" sz="16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2" name="Google Shape;95;p17">
            <a:extLst>
              <a:ext uri="{FF2B5EF4-FFF2-40B4-BE49-F238E27FC236}">
                <a16:creationId xmlns:a16="http://schemas.microsoft.com/office/drawing/2014/main" id="{7AE129D4-2256-C9EA-C5E3-43CB08DB8A45}"/>
              </a:ext>
            </a:extLst>
          </p:cNvPr>
          <p:cNvSpPr txBox="1">
            <a:spLocks/>
          </p:cNvSpPr>
          <p:nvPr/>
        </p:nvSpPr>
        <p:spPr>
          <a:xfrm>
            <a:off x="474846" y="3684356"/>
            <a:ext cx="6954654" cy="1214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>
              <a:buFont typeface="Arial"/>
              <a:buNone/>
            </a:pPr>
            <a:endParaRPr lang="pt-BR" sz="1400" dirty="0">
              <a:solidFill>
                <a:schemeClr val="tx1"/>
              </a:solidFill>
              <a:highlight>
                <a:srgbClr val="C9EAFF"/>
              </a:highligh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7171357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o 7">
            <a:extLst>
              <a:ext uri="{FF2B5EF4-FFF2-40B4-BE49-F238E27FC236}">
                <a16:creationId xmlns:a16="http://schemas.microsoft.com/office/drawing/2014/main" id="{D88172F1-1B26-148A-D358-C8F26F1DF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3840989"/>
              </p:ext>
            </p:extLst>
          </p:nvPr>
        </p:nvGraphicFramePr>
        <p:xfrm>
          <a:off x="6274995" y="1715022"/>
          <a:ext cx="2557308" cy="31725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355280" imgH="5421960" progId="">
                  <p:embed/>
                </p:oleObj>
              </mc:Choice>
              <mc:Fallback>
                <p:oleObj r:id="rId3" imgW="4355280" imgH="5421960" progId="">
                  <p:embed/>
                  <p:pic>
                    <p:nvPicPr>
                      <p:cNvPr id="8" name="Objeto 7">
                        <a:extLst>
                          <a:ext uri="{FF2B5EF4-FFF2-40B4-BE49-F238E27FC236}">
                            <a16:creationId xmlns:a16="http://schemas.microsoft.com/office/drawing/2014/main" id="{D88172F1-1B26-148A-D358-C8F26F1DF22A}"/>
                          </a:ext>
                          <a:ext uri="{C183D7F6-B498-43B3-948B-1728B52AA6E4}">
                            <adec:decorative xmlns:adec="http://schemas.microsoft.com/office/drawing/2017/decorative" val="1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74995" y="1715022"/>
                        <a:ext cx="2557308" cy="31725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" name="Google Shape;96;p17"/>
          <p:cNvSpPr/>
          <p:nvPr/>
        </p:nvSpPr>
        <p:spPr>
          <a:xfrm>
            <a:off x="25" y="0"/>
            <a:ext cx="9144000" cy="531000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9FC5E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25" y="302525"/>
            <a:ext cx="7115100" cy="730200"/>
          </a:xfrm>
          <a:prstGeom prst="rect">
            <a:avLst/>
          </a:prstGeom>
          <a:solidFill>
            <a:srgbClr val="0055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4322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07916"/>
              </a:lnSpc>
            </a:pPr>
            <a:r>
              <a:rPr lang="pt-BR" sz="1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A estrutura do texto</a:t>
            </a:r>
            <a:endParaRPr sz="1800" dirty="0">
              <a:solidFill>
                <a:srgbClr val="0B539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24778" y="4612353"/>
            <a:ext cx="407525" cy="4085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7">
            <a:extLst>
              <a:ext uri="{FF2B5EF4-FFF2-40B4-BE49-F238E27FC236}">
                <a16:creationId xmlns:a16="http://schemas.microsoft.com/office/drawing/2014/main" id="{3A9CB86B-2157-1847-FBAB-468ACAEFC146}"/>
              </a:ext>
            </a:extLst>
          </p:cNvPr>
          <p:cNvSpPr txBox="1"/>
          <p:nvPr/>
        </p:nvSpPr>
        <p:spPr>
          <a:xfrm>
            <a:off x="5962650" y="4818400"/>
            <a:ext cx="24702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1" i="0" u="none" strike="noStrike" cap="none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Módulo Básico </a:t>
            </a:r>
            <a:b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</a:br>
            <a: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LINGUAGEM SIMPLES NA SAÚDE</a:t>
            </a:r>
            <a:endParaRPr sz="700" b="0" i="0" u="none" strike="noStrike" cap="none" dirty="0">
              <a:solidFill>
                <a:srgbClr val="403B3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6" name="Google Shape;95;p17">
            <a:extLst>
              <a:ext uri="{FF2B5EF4-FFF2-40B4-BE49-F238E27FC236}">
                <a16:creationId xmlns:a16="http://schemas.microsoft.com/office/drawing/2014/main" id="{7CD1576A-A075-308E-E232-AE83ABE4C15D}"/>
              </a:ext>
            </a:extLst>
          </p:cNvPr>
          <p:cNvSpPr txBox="1">
            <a:spLocks/>
          </p:cNvSpPr>
          <p:nvPr/>
        </p:nvSpPr>
        <p:spPr>
          <a:xfrm>
            <a:off x="579120" y="1335251"/>
            <a:ext cx="5805351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916"/>
              </a:lnSpc>
              <a:buFont typeface="Arial"/>
              <a:buNone/>
            </a:pPr>
            <a:r>
              <a:rPr lang="pt-BR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PASSO 3: Encurte! Quando possível...</a:t>
            </a:r>
            <a:endParaRPr lang="pt-BR" sz="24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24" name="Google Shape;95;p17">
            <a:extLst>
              <a:ext uri="{FF2B5EF4-FFF2-40B4-BE49-F238E27FC236}">
                <a16:creationId xmlns:a16="http://schemas.microsoft.com/office/drawing/2014/main" id="{E3DA871B-8552-D8B5-8BEF-8D2D16E041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74847" y="1868231"/>
            <a:ext cx="5011554" cy="2830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 algn="l">
              <a:buNone/>
            </a:pPr>
            <a:r>
              <a:rPr lang="pt-BR" sz="18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Escreva a informação necessária com o mínimo de palavras possível! Reduza o número de palavras por frases.</a:t>
            </a:r>
          </a:p>
          <a:p>
            <a:pPr marL="114300" indent="0" algn="l">
              <a:buNone/>
            </a:pPr>
            <a:endParaRPr lang="pt-BR" sz="1800" b="0" i="0" u="none" strike="noStrike" baseline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14300" indent="0" algn="l">
              <a:buNone/>
            </a:pPr>
            <a:r>
              <a:rPr lang="pt-BR" sz="18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Frases longas podem ser divididas em duas frases menores ou mais. Cuide também o tamanho dos parágrafos. Escreva apenas </a:t>
            </a:r>
            <a:r>
              <a:rPr lang="pt-BR" sz="1800" b="1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uma ideia por parágrafo</a:t>
            </a:r>
            <a:r>
              <a:rPr lang="pt-BR" sz="18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  <a:endParaRPr lang="pt-BR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6961721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C55A75AB-2184-811C-A617-FC77DD0552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8136420"/>
              </p:ext>
            </p:extLst>
          </p:nvPr>
        </p:nvGraphicFramePr>
        <p:xfrm>
          <a:off x="6274995" y="1668431"/>
          <a:ext cx="2557308" cy="31725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355280" imgH="5421960" progId="">
                  <p:embed/>
                </p:oleObj>
              </mc:Choice>
              <mc:Fallback>
                <p:oleObj r:id="rId3" imgW="4355280" imgH="5421960" progId="">
                  <p:embed/>
                  <p:pic>
                    <p:nvPicPr>
                      <p:cNvPr id="5" name="Objeto 4">
                        <a:extLst>
                          <a:ext uri="{FF2B5EF4-FFF2-40B4-BE49-F238E27FC236}">
                            <a16:creationId xmlns:a16="http://schemas.microsoft.com/office/drawing/2014/main" id="{C55A75AB-2184-811C-A617-FC77DD05524F}"/>
                          </a:ext>
                          <a:ext uri="{C183D7F6-B498-43B3-948B-1728B52AA6E4}">
                            <adec:decorative xmlns:adec="http://schemas.microsoft.com/office/drawing/2017/decorative" val="1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74995" y="1668431"/>
                        <a:ext cx="2557308" cy="31725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" name="Google Shape;96;p17"/>
          <p:cNvSpPr/>
          <p:nvPr/>
        </p:nvSpPr>
        <p:spPr>
          <a:xfrm>
            <a:off x="25" y="0"/>
            <a:ext cx="9144000" cy="531000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9FC5E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25" y="302525"/>
            <a:ext cx="7115100" cy="730200"/>
          </a:xfrm>
          <a:prstGeom prst="rect">
            <a:avLst/>
          </a:prstGeom>
          <a:solidFill>
            <a:srgbClr val="0055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4322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07916"/>
              </a:lnSpc>
            </a:pPr>
            <a:r>
              <a:rPr lang="pt-BR" sz="1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A estrutura do texto</a:t>
            </a:r>
            <a:endParaRPr sz="1800" dirty="0">
              <a:solidFill>
                <a:srgbClr val="0B539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24778" y="4612353"/>
            <a:ext cx="407525" cy="4085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7">
            <a:extLst>
              <a:ext uri="{FF2B5EF4-FFF2-40B4-BE49-F238E27FC236}">
                <a16:creationId xmlns:a16="http://schemas.microsoft.com/office/drawing/2014/main" id="{3A9CB86B-2157-1847-FBAB-468ACAEFC146}"/>
              </a:ext>
            </a:extLst>
          </p:cNvPr>
          <p:cNvSpPr txBox="1"/>
          <p:nvPr/>
        </p:nvSpPr>
        <p:spPr>
          <a:xfrm>
            <a:off x="5962650" y="4818400"/>
            <a:ext cx="24702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1" i="0" u="none" strike="noStrike" cap="none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Módulo Básico </a:t>
            </a:r>
            <a:b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</a:br>
            <a: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LINGUAGEM SIMPLES NA SAÚDE</a:t>
            </a:r>
            <a:endParaRPr sz="700" b="0" i="0" u="none" strike="noStrike" cap="none" dirty="0">
              <a:solidFill>
                <a:srgbClr val="403B3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6" name="Google Shape;95;p17">
            <a:extLst>
              <a:ext uri="{FF2B5EF4-FFF2-40B4-BE49-F238E27FC236}">
                <a16:creationId xmlns:a16="http://schemas.microsoft.com/office/drawing/2014/main" id="{7CD1576A-A075-308E-E232-AE83ABE4C15D}"/>
              </a:ext>
            </a:extLst>
          </p:cNvPr>
          <p:cNvSpPr txBox="1">
            <a:spLocks/>
          </p:cNvSpPr>
          <p:nvPr/>
        </p:nvSpPr>
        <p:spPr>
          <a:xfrm>
            <a:off x="579120" y="1335251"/>
            <a:ext cx="5805351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916"/>
              </a:lnSpc>
              <a:buFont typeface="Arial"/>
              <a:buNone/>
            </a:pPr>
            <a:r>
              <a:rPr lang="pt-BR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Estatísticas</a:t>
            </a:r>
            <a:endParaRPr lang="pt-BR" sz="24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24" name="Google Shape;95;p17">
            <a:extLst>
              <a:ext uri="{FF2B5EF4-FFF2-40B4-BE49-F238E27FC236}">
                <a16:creationId xmlns:a16="http://schemas.microsoft.com/office/drawing/2014/main" id="{E3DA871B-8552-D8B5-8BEF-8D2D16E041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74847" y="1868231"/>
            <a:ext cx="6410984" cy="2950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 algn="l">
              <a:buNone/>
            </a:pPr>
            <a:r>
              <a:rPr lang="pt-BR" sz="18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Segundo o Guia de Linguagem Simples, Oxford </a:t>
            </a:r>
            <a:r>
              <a:rPr lang="pt-BR" sz="1800" b="0" i="0" u="none" strike="noStrike" baseline="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Guide</a:t>
            </a:r>
            <a:r>
              <a:rPr lang="pt-BR" sz="18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</a:t>
            </a:r>
          </a:p>
          <a:p>
            <a:pPr marL="114300" indent="0" algn="l">
              <a:buNone/>
            </a:pPr>
            <a:r>
              <a:rPr lang="pt-BR" sz="18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do governo britânico, o comprimento ideal de uma frase para facilitar a compreensão é de </a:t>
            </a:r>
            <a:r>
              <a:rPr lang="pt-BR" sz="1800" b="1" i="0" u="none" strike="noStrike" baseline="0" dirty="0">
                <a:solidFill>
                  <a:srgbClr val="00B0F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15 palavras</a:t>
            </a:r>
            <a:r>
              <a:rPr lang="pt-BR" sz="18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sendo </a:t>
            </a:r>
            <a:r>
              <a:rPr lang="pt-BR" sz="1800" b="1" i="0" u="none" strike="noStrike" baseline="0" dirty="0">
                <a:solidFill>
                  <a:srgbClr val="92D05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25 palavras</a:t>
            </a:r>
            <a:r>
              <a:rPr lang="pt-BR" sz="1800" b="1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pt-BR" sz="18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 limite máximo (dependendo do público leitor!!!). Acima de </a:t>
            </a:r>
            <a:r>
              <a:rPr lang="pt-BR" sz="1800" b="1" i="0" u="none" strike="noStrike" baseline="0" dirty="0">
                <a:solidFill>
                  <a:srgbClr val="FF88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40 palavras</a:t>
            </a:r>
            <a:r>
              <a:rPr lang="pt-BR" sz="18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 frase fica muito difícil de ler!</a:t>
            </a:r>
            <a:br>
              <a:rPr lang="pt-BR" sz="18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pt-BR" sz="18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t-BR" sz="18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• 15 palavras</a:t>
            </a:r>
            <a:br>
              <a:rPr lang="pt-BR" sz="18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t-BR" sz="18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• 25 palavras</a:t>
            </a:r>
            <a:br>
              <a:rPr lang="pt-BR" sz="18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t-BR" sz="18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• 40 palavras</a:t>
            </a:r>
            <a:endParaRPr lang="pt-BR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1318861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0D5B1A15-7322-7DC2-DD23-1B9762E1F26E}"/>
              </a:ext>
            </a:extLst>
          </p:cNvPr>
          <p:cNvSpPr/>
          <p:nvPr/>
        </p:nvSpPr>
        <p:spPr>
          <a:xfrm>
            <a:off x="474846" y="3088105"/>
            <a:ext cx="4868431" cy="1524248"/>
          </a:xfrm>
          <a:prstGeom prst="rect">
            <a:avLst/>
          </a:prstGeom>
          <a:solidFill>
            <a:srgbClr val="FFE9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6" name="Google Shape;96;p17"/>
          <p:cNvSpPr/>
          <p:nvPr/>
        </p:nvSpPr>
        <p:spPr>
          <a:xfrm>
            <a:off x="25" y="0"/>
            <a:ext cx="9144000" cy="531000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9FC5E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25" y="302525"/>
            <a:ext cx="7115100" cy="730200"/>
          </a:xfrm>
          <a:prstGeom prst="rect">
            <a:avLst/>
          </a:prstGeom>
          <a:solidFill>
            <a:srgbClr val="0055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4322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07916"/>
              </a:lnSpc>
            </a:pPr>
            <a:r>
              <a:rPr lang="pt-BR" sz="1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A estrutura do texto</a:t>
            </a:r>
            <a:endParaRPr sz="1800" dirty="0">
              <a:solidFill>
                <a:srgbClr val="0B539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4778" y="4612353"/>
            <a:ext cx="407525" cy="4085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7">
            <a:extLst>
              <a:ext uri="{FF2B5EF4-FFF2-40B4-BE49-F238E27FC236}">
                <a16:creationId xmlns:a16="http://schemas.microsoft.com/office/drawing/2014/main" id="{3A9CB86B-2157-1847-FBAB-468ACAEFC146}"/>
              </a:ext>
            </a:extLst>
          </p:cNvPr>
          <p:cNvSpPr txBox="1"/>
          <p:nvPr/>
        </p:nvSpPr>
        <p:spPr>
          <a:xfrm>
            <a:off x="5962650" y="4818400"/>
            <a:ext cx="24702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1" i="0" u="none" strike="noStrike" cap="none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Módulo Básico </a:t>
            </a:r>
            <a:b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</a:br>
            <a: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LINGUAGEM SIMPLES NA SAÚDE</a:t>
            </a:r>
            <a:endParaRPr sz="700" b="0" i="0" u="none" strike="noStrike" cap="none" dirty="0">
              <a:solidFill>
                <a:srgbClr val="403B3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6" name="Google Shape;95;p17">
            <a:extLst>
              <a:ext uri="{FF2B5EF4-FFF2-40B4-BE49-F238E27FC236}">
                <a16:creationId xmlns:a16="http://schemas.microsoft.com/office/drawing/2014/main" id="{7CD1576A-A075-308E-E232-AE83ABE4C15D}"/>
              </a:ext>
            </a:extLst>
          </p:cNvPr>
          <p:cNvSpPr txBox="1">
            <a:spLocks/>
          </p:cNvSpPr>
          <p:nvPr/>
        </p:nvSpPr>
        <p:spPr>
          <a:xfrm>
            <a:off x="579120" y="1335251"/>
            <a:ext cx="5805351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916"/>
              </a:lnSpc>
              <a:buFont typeface="Arial"/>
              <a:buNone/>
            </a:pPr>
            <a:r>
              <a:rPr lang="pt-BR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Português vs. inglês</a:t>
            </a:r>
            <a:endParaRPr lang="pt-BR" sz="24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24" name="Google Shape;95;p17">
            <a:extLst>
              <a:ext uri="{FF2B5EF4-FFF2-40B4-BE49-F238E27FC236}">
                <a16:creationId xmlns:a16="http://schemas.microsoft.com/office/drawing/2014/main" id="{E3DA871B-8552-D8B5-8BEF-8D2D16E041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74847" y="1868231"/>
            <a:ext cx="4939992" cy="2950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 algn="l">
              <a:buNone/>
            </a:pPr>
            <a:r>
              <a:rPr lang="pt-BR" sz="18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 português, esses números podem variar.</a:t>
            </a:r>
          </a:p>
          <a:p>
            <a:pPr marL="114300" indent="0" algn="l">
              <a:buNone/>
            </a:pPr>
            <a:r>
              <a:rPr lang="pt-BR" sz="18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Afinal, utilizamos muito mais conectivos</a:t>
            </a:r>
          </a:p>
          <a:p>
            <a:pPr marL="114300" indent="0" algn="l">
              <a:buNone/>
            </a:pPr>
            <a:r>
              <a:rPr lang="pt-BR" sz="18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(conjunções, preposições) do que no inglês.</a:t>
            </a:r>
          </a:p>
          <a:p>
            <a:pPr marL="114300" indent="0" algn="l">
              <a:buNone/>
            </a:pPr>
            <a:endParaRPr lang="pt-BR" sz="1800" b="0" i="0" u="none" strike="noStrike" baseline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14300" indent="0" algn="l">
              <a:buNone/>
            </a:pPr>
            <a:r>
              <a:rPr lang="pt-BR" sz="1800" b="1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ATENÇÃO: </a:t>
            </a:r>
            <a:r>
              <a:rPr lang="pt-BR" sz="18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Nem sempre é possível encurtar as frases, pois muitas vezes é necessário</a:t>
            </a:r>
          </a:p>
          <a:p>
            <a:pPr marL="114300" indent="0" algn="l">
              <a:buNone/>
            </a:pPr>
            <a:r>
              <a:rPr lang="pt-BR" sz="18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acrescentar informações para ajudar o leitor</a:t>
            </a:r>
          </a:p>
          <a:p>
            <a:pPr marL="114300" indent="0" algn="l">
              <a:buNone/>
            </a:pPr>
            <a:r>
              <a:rPr lang="pt-BR" sz="18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 compreensão.</a:t>
            </a:r>
            <a:endParaRPr lang="pt-BR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0230810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/>
          <p:nvPr/>
        </p:nvSpPr>
        <p:spPr>
          <a:xfrm>
            <a:off x="25" y="0"/>
            <a:ext cx="9144000" cy="531000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9FC5E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25" y="302525"/>
            <a:ext cx="7115100" cy="730200"/>
          </a:xfrm>
          <a:prstGeom prst="rect">
            <a:avLst/>
          </a:prstGeom>
          <a:solidFill>
            <a:srgbClr val="0055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4322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07916"/>
              </a:lnSpc>
            </a:pPr>
            <a:r>
              <a:rPr lang="pt-BR" sz="1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A estrutura do texto</a:t>
            </a:r>
            <a:endParaRPr sz="1800" dirty="0">
              <a:solidFill>
                <a:srgbClr val="0B539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4778" y="4612353"/>
            <a:ext cx="407525" cy="4085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7">
            <a:extLst>
              <a:ext uri="{FF2B5EF4-FFF2-40B4-BE49-F238E27FC236}">
                <a16:creationId xmlns:a16="http://schemas.microsoft.com/office/drawing/2014/main" id="{3A9CB86B-2157-1847-FBAB-468ACAEFC146}"/>
              </a:ext>
            </a:extLst>
          </p:cNvPr>
          <p:cNvSpPr txBox="1"/>
          <p:nvPr/>
        </p:nvSpPr>
        <p:spPr>
          <a:xfrm>
            <a:off x="5962650" y="4818400"/>
            <a:ext cx="24702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1" i="0" u="none" strike="noStrike" cap="none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Módulo Básico </a:t>
            </a:r>
            <a:b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</a:br>
            <a: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LINGUAGEM SIMPLES NA SAÚDE</a:t>
            </a:r>
            <a:endParaRPr sz="700" b="0" i="0" u="none" strike="noStrike" cap="none" dirty="0">
              <a:solidFill>
                <a:srgbClr val="403B3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6" name="Google Shape;95;p17">
            <a:extLst>
              <a:ext uri="{FF2B5EF4-FFF2-40B4-BE49-F238E27FC236}">
                <a16:creationId xmlns:a16="http://schemas.microsoft.com/office/drawing/2014/main" id="{7CD1576A-A075-308E-E232-AE83ABE4C15D}"/>
              </a:ext>
            </a:extLst>
          </p:cNvPr>
          <p:cNvSpPr txBox="1">
            <a:spLocks/>
          </p:cNvSpPr>
          <p:nvPr/>
        </p:nvSpPr>
        <p:spPr>
          <a:xfrm>
            <a:off x="579120" y="1335250"/>
            <a:ext cx="5584916" cy="58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916"/>
              </a:lnSpc>
              <a:buFont typeface="Arial"/>
              <a:buNone/>
            </a:pPr>
            <a:r>
              <a:rPr lang="pt-BR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Antes</a:t>
            </a:r>
            <a:endParaRPr lang="pt-BR" sz="24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24" name="Google Shape;95;p17">
            <a:extLst>
              <a:ext uri="{FF2B5EF4-FFF2-40B4-BE49-F238E27FC236}">
                <a16:creationId xmlns:a16="http://schemas.microsoft.com/office/drawing/2014/main" id="{E3DA871B-8552-D8B5-8BEF-8D2D16E041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74846" y="1869635"/>
            <a:ext cx="5853218" cy="3086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 algn="l">
              <a:buNone/>
            </a:pPr>
            <a:r>
              <a:rPr lang="pt-BR" sz="1600" b="1" i="0" u="none" strike="noStrike" baseline="0" dirty="0">
                <a:solidFill>
                  <a:srgbClr val="00558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Como é feito o diagnóstico da covid-19?</a:t>
            </a:r>
          </a:p>
          <a:p>
            <a:pPr marL="114300" indent="0" algn="l">
              <a:buNone/>
            </a:pPr>
            <a:endParaRPr lang="pt-BR" sz="1600" b="0" i="0" u="none" strike="noStrike" baseline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14300" indent="0" algn="l">
              <a:buNone/>
            </a:pPr>
            <a:r>
              <a:rPr lang="pt-BR" sz="16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 partir dos sintomas e da coleta de amostras respiratórias de pacientes considerados suspeitos, são realizados testes baseados em técnicas de biologia molecular.</a:t>
            </a:r>
            <a:endParaRPr lang="pt-BR" sz="16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3404086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/>
          <p:nvPr/>
        </p:nvSpPr>
        <p:spPr>
          <a:xfrm>
            <a:off x="25" y="0"/>
            <a:ext cx="9144000" cy="531000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9FC5E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25" y="302525"/>
            <a:ext cx="7115100" cy="730200"/>
          </a:xfrm>
          <a:prstGeom prst="rect">
            <a:avLst/>
          </a:prstGeom>
          <a:solidFill>
            <a:srgbClr val="0055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4322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07916"/>
              </a:lnSpc>
            </a:pPr>
            <a:r>
              <a:rPr lang="pt-BR" sz="1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A estrutura do texto</a:t>
            </a:r>
            <a:endParaRPr sz="1800" dirty="0">
              <a:solidFill>
                <a:srgbClr val="0B539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4778" y="4612353"/>
            <a:ext cx="407525" cy="4085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7">
            <a:extLst>
              <a:ext uri="{FF2B5EF4-FFF2-40B4-BE49-F238E27FC236}">
                <a16:creationId xmlns:a16="http://schemas.microsoft.com/office/drawing/2014/main" id="{3A9CB86B-2157-1847-FBAB-468ACAEFC146}"/>
              </a:ext>
            </a:extLst>
          </p:cNvPr>
          <p:cNvSpPr txBox="1"/>
          <p:nvPr/>
        </p:nvSpPr>
        <p:spPr>
          <a:xfrm>
            <a:off x="5962650" y="4818400"/>
            <a:ext cx="24702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1" i="0" u="none" strike="noStrike" cap="none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Módulo Básico </a:t>
            </a:r>
            <a:b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</a:br>
            <a: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LINGUAGEM SIMPLES NA SAÚDE</a:t>
            </a:r>
            <a:endParaRPr sz="700" b="0" i="0" u="none" strike="noStrike" cap="none" dirty="0">
              <a:solidFill>
                <a:srgbClr val="403B3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6" name="Google Shape;95;p17">
            <a:extLst>
              <a:ext uri="{FF2B5EF4-FFF2-40B4-BE49-F238E27FC236}">
                <a16:creationId xmlns:a16="http://schemas.microsoft.com/office/drawing/2014/main" id="{7CD1576A-A075-308E-E232-AE83ABE4C15D}"/>
              </a:ext>
            </a:extLst>
          </p:cNvPr>
          <p:cNvSpPr txBox="1">
            <a:spLocks/>
          </p:cNvSpPr>
          <p:nvPr/>
        </p:nvSpPr>
        <p:spPr>
          <a:xfrm>
            <a:off x="579120" y="1335250"/>
            <a:ext cx="5584916" cy="58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916"/>
              </a:lnSpc>
              <a:buFont typeface="Arial"/>
              <a:buNone/>
            </a:pPr>
            <a:r>
              <a:rPr lang="pt-BR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Depois</a:t>
            </a:r>
            <a:endParaRPr lang="pt-BR" sz="24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24" name="Google Shape;95;p17">
            <a:extLst>
              <a:ext uri="{FF2B5EF4-FFF2-40B4-BE49-F238E27FC236}">
                <a16:creationId xmlns:a16="http://schemas.microsoft.com/office/drawing/2014/main" id="{E3DA871B-8552-D8B5-8BEF-8D2D16E041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74846" y="1869635"/>
            <a:ext cx="5487804" cy="1556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 algn="l">
              <a:buNone/>
            </a:pPr>
            <a:r>
              <a:rPr lang="pt-BR" sz="1600" b="1" i="0" u="none" strike="noStrike" baseline="0" dirty="0">
                <a:solidFill>
                  <a:srgbClr val="00558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Como é feito o diagnóstico da covid-19?</a:t>
            </a:r>
          </a:p>
          <a:p>
            <a:pPr marL="114300" indent="0" algn="l">
              <a:buNone/>
            </a:pPr>
            <a:endParaRPr lang="pt-BR" sz="1600" b="0" i="0" u="none" strike="noStrike" baseline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14300" indent="0" algn="l">
              <a:buNone/>
            </a:pPr>
            <a:r>
              <a:rPr lang="pt-BR" sz="160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 partir dos sintomas da doença (</a:t>
            </a:r>
            <a:r>
              <a:rPr lang="pt-BR" sz="1600" b="1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febre, tosse,</a:t>
            </a:r>
          </a:p>
          <a:p>
            <a:pPr marL="114300" indent="0" algn="l">
              <a:buNone/>
            </a:pPr>
            <a:r>
              <a:rPr lang="pt-BR" sz="1600" b="1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dores no corpo, nariz escorrendo</a:t>
            </a:r>
            <a:r>
              <a:rPr lang="pt-BR" sz="160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 e dos resultados</a:t>
            </a:r>
          </a:p>
          <a:p>
            <a:pPr marL="114300" indent="0" algn="l">
              <a:buNone/>
            </a:pPr>
            <a:r>
              <a:rPr lang="pt-BR" sz="160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dos exames do paciente (testes de Covid-19).</a:t>
            </a:r>
            <a:endParaRPr lang="pt-BR" sz="16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6412350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to 8">
            <a:extLst>
              <a:ext uri="{FF2B5EF4-FFF2-40B4-BE49-F238E27FC236}">
                <a16:creationId xmlns:a16="http://schemas.microsoft.com/office/drawing/2014/main" id="{B198F9EE-8B56-564D-5AC5-E18130AC5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8094651"/>
              </p:ext>
            </p:extLst>
          </p:nvPr>
        </p:nvGraphicFramePr>
        <p:xfrm>
          <a:off x="5732340" y="1262514"/>
          <a:ext cx="3411660" cy="33260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494960" imgH="4380840" progId="">
                  <p:embed/>
                </p:oleObj>
              </mc:Choice>
              <mc:Fallback>
                <p:oleObj r:id="rId3" imgW="4494960" imgH="4380840" progId="">
                  <p:embed/>
                  <p:pic>
                    <p:nvPicPr>
                      <p:cNvPr id="9" name="Objeto 8">
                        <a:extLst>
                          <a:ext uri="{FF2B5EF4-FFF2-40B4-BE49-F238E27FC236}">
                            <a16:creationId xmlns:a16="http://schemas.microsoft.com/office/drawing/2014/main" id="{B198F9EE-8B56-564D-5AC5-E18130AC55C0}"/>
                          </a:ext>
                          <a:ext uri="{C183D7F6-B498-43B3-948B-1728B52AA6E4}">
                            <adec:decorative xmlns:adec="http://schemas.microsoft.com/office/drawing/2017/decorative" val="1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32340" y="1262514"/>
                        <a:ext cx="3411660" cy="33260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tângulo 1">
            <a:extLst>
              <a:ext uri="{FF2B5EF4-FFF2-40B4-BE49-F238E27FC236}">
                <a16:creationId xmlns:a16="http://schemas.microsoft.com/office/drawing/2014/main" id="{F4D48B25-33DF-2B6C-DEFD-0DB9CD879B54}"/>
              </a:ext>
            </a:extLst>
          </p:cNvPr>
          <p:cNvSpPr/>
          <p:nvPr/>
        </p:nvSpPr>
        <p:spPr>
          <a:xfrm>
            <a:off x="474846" y="3428999"/>
            <a:ext cx="4494719" cy="512619"/>
          </a:xfrm>
          <a:prstGeom prst="rect">
            <a:avLst/>
          </a:prstGeom>
          <a:solidFill>
            <a:srgbClr val="FFE9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6" name="Google Shape;96;p17"/>
          <p:cNvSpPr/>
          <p:nvPr/>
        </p:nvSpPr>
        <p:spPr>
          <a:xfrm>
            <a:off x="25" y="0"/>
            <a:ext cx="9144000" cy="531000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9FC5E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0" y="302525"/>
            <a:ext cx="7115100" cy="730200"/>
          </a:xfrm>
          <a:prstGeom prst="rect">
            <a:avLst/>
          </a:prstGeom>
          <a:solidFill>
            <a:srgbClr val="0055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4322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07916"/>
              </a:lnSpc>
            </a:pPr>
            <a:r>
              <a:rPr lang="pt-BR" sz="1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A estrutura do texto</a:t>
            </a:r>
            <a:endParaRPr sz="1800" dirty="0">
              <a:solidFill>
                <a:srgbClr val="0B539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24778" y="4612353"/>
            <a:ext cx="407525" cy="4085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7">
            <a:extLst>
              <a:ext uri="{FF2B5EF4-FFF2-40B4-BE49-F238E27FC236}">
                <a16:creationId xmlns:a16="http://schemas.microsoft.com/office/drawing/2014/main" id="{3A9CB86B-2157-1847-FBAB-468ACAEFC146}"/>
              </a:ext>
            </a:extLst>
          </p:cNvPr>
          <p:cNvSpPr txBox="1"/>
          <p:nvPr/>
        </p:nvSpPr>
        <p:spPr>
          <a:xfrm>
            <a:off x="5962650" y="4818400"/>
            <a:ext cx="24702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1" i="0" u="none" strike="noStrike" cap="none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Módulo Básico </a:t>
            </a:r>
            <a:b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</a:br>
            <a: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LINGUAGEM SIMPLES NA SAÚDE</a:t>
            </a:r>
            <a:endParaRPr sz="700" b="0" i="0" u="none" strike="noStrike" cap="none" dirty="0">
              <a:solidFill>
                <a:srgbClr val="403B3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6" name="Google Shape;95;p17">
            <a:extLst>
              <a:ext uri="{FF2B5EF4-FFF2-40B4-BE49-F238E27FC236}">
                <a16:creationId xmlns:a16="http://schemas.microsoft.com/office/drawing/2014/main" id="{7CD1576A-A075-308E-E232-AE83ABE4C15D}"/>
              </a:ext>
            </a:extLst>
          </p:cNvPr>
          <p:cNvSpPr txBox="1">
            <a:spLocks/>
          </p:cNvSpPr>
          <p:nvPr/>
        </p:nvSpPr>
        <p:spPr>
          <a:xfrm>
            <a:off x="579120" y="1335251"/>
            <a:ext cx="6673735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916"/>
              </a:lnSpc>
              <a:buFont typeface="Arial"/>
              <a:buNone/>
            </a:pPr>
            <a:r>
              <a:rPr lang="pt-BR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PASSO 4: Prefira as formas diretas</a:t>
            </a:r>
            <a:endParaRPr lang="pt-BR" sz="24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24" name="Google Shape;95;p17">
            <a:extLst>
              <a:ext uri="{FF2B5EF4-FFF2-40B4-BE49-F238E27FC236}">
                <a16:creationId xmlns:a16="http://schemas.microsoft.com/office/drawing/2014/main" id="{E3DA871B-8552-D8B5-8BEF-8D2D16E041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74846" y="1868231"/>
            <a:ext cx="4595917" cy="2205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 algn="l">
              <a:buNone/>
            </a:pPr>
            <a:r>
              <a:rPr lang="pt-BR" sz="18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Estudos linguísticos demonstram que o uso excessivo de formas indiretas, como a voz passiva, pode prejudicar a compreensão leitora.</a:t>
            </a:r>
          </a:p>
          <a:p>
            <a:pPr marL="114300" indent="0" algn="l">
              <a:buNone/>
            </a:pPr>
            <a:endParaRPr lang="pt-BR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  <a:p>
            <a:pPr marL="114300" indent="0" algn="l">
              <a:buNone/>
            </a:pPr>
            <a:r>
              <a:rPr lang="pt-BR" sz="1800" b="1" i="0" u="none" strike="noStrike" baseline="0" dirty="0">
                <a:solidFill>
                  <a:srgbClr val="00558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Ordem direta = sujeito + verbo + objeto</a:t>
            </a:r>
            <a:endParaRPr lang="pt-BR" b="1" dirty="0">
              <a:solidFill>
                <a:srgbClr val="0055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7601904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/>
          <p:nvPr/>
        </p:nvSpPr>
        <p:spPr>
          <a:xfrm>
            <a:off x="25" y="0"/>
            <a:ext cx="9144000" cy="531000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9FC5E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25" y="302525"/>
            <a:ext cx="7115100" cy="730200"/>
          </a:xfrm>
          <a:prstGeom prst="rect">
            <a:avLst/>
          </a:prstGeom>
          <a:solidFill>
            <a:srgbClr val="0055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4322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07916"/>
              </a:lnSpc>
            </a:pPr>
            <a:r>
              <a:rPr lang="pt-BR" sz="1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A estrutura do texto</a:t>
            </a:r>
            <a:endParaRPr lang="pt-BR" sz="1800" dirty="0">
              <a:solidFill>
                <a:srgbClr val="0B539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4778" y="4612353"/>
            <a:ext cx="407525" cy="4085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7">
            <a:extLst>
              <a:ext uri="{FF2B5EF4-FFF2-40B4-BE49-F238E27FC236}">
                <a16:creationId xmlns:a16="http://schemas.microsoft.com/office/drawing/2014/main" id="{3A9CB86B-2157-1847-FBAB-468ACAEFC146}"/>
              </a:ext>
            </a:extLst>
          </p:cNvPr>
          <p:cNvSpPr txBox="1"/>
          <p:nvPr/>
        </p:nvSpPr>
        <p:spPr>
          <a:xfrm>
            <a:off x="5962650" y="4818400"/>
            <a:ext cx="24702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1" i="0" u="none" strike="noStrike" cap="none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Módulo Básico </a:t>
            </a:r>
            <a:b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</a:br>
            <a: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LINGUAGEM SIMPLES NA SAÚDE</a:t>
            </a:r>
            <a:endParaRPr sz="700" b="0" i="0" u="none" strike="noStrike" cap="none" dirty="0">
              <a:solidFill>
                <a:srgbClr val="403B3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6" name="Google Shape;95;p17">
            <a:extLst>
              <a:ext uri="{FF2B5EF4-FFF2-40B4-BE49-F238E27FC236}">
                <a16:creationId xmlns:a16="http://schemas.microsoft.com/office/drawing/2014/main" id="{7CD1576A-A075-308E-E232-AE83ABE4C15D}"/>
              </a:ext>
            </a:extLst>
          </p:cNvPr>
          <p:cNvSpPr txBox="1">
            <a:spLocks/>
          </p:cNvSpPr>
          <p:nvPr/>
        </p:nvSpPr>
        <p:spPr>
          <a:xfrm>
            <a:off x="579120" y="1335250"/>
            <a:ext cx="5584916" cy="58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916"/>
              </a:lnSpc>
              <a:buFont typeface="Arial"/>
              <a:buNone/>
            </a:pPr>
            <a:r>
              <a:rPr lang="pt-BR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Antes</a:t>
            </a:r>
            <a:endParaRPr lang="pt-BR" sz="24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24" name="Google Shape;95;p17">
            <a:extLst>
              <a:ext uri="{FF2B5EF4-FFF2-40B4-BE49-F238E27FC236}">
                <a16:creationId xmlns:a16="http://schemas.microsoft.com/office/drawing/2014/main" id="{E3DA871B-8552-D8B5-8BEF-8D2D16E041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74846" y="1869635"/>
            <a:ext cx="5689190" cy="82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 algn="l">
              <a:buNone/>
            </a:pPr>
            <a:r>
              <a:rPr lang="pt-BR" sz="16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 os efeitos adversos foram de natureza leve e moderada, a segunda dose </a:t>
            </a:r>
            <a:r>
              <a:rPr lang="pt-BR" sz="1600" b="1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deve ser tomada</a:t>
            </a:r>
            <a:r>
              <a:rPr lang="pt-BR" sz="16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normalmente.</a:t>
            </a:r>
            <a:endParaRPr lang="pt-BR" sz="16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2" name="Google Shape;95;p17">
            <a:extLst>
              <a:ext uri="{FF2B5EF4-FFF2-40B4-BE49-F238E27FC236}">
                <a16:creationId xmlns:a16="http://schemas.microsoft.com/office/drawing/2014/main" id="{9C3FB47F-7F0E-7126-FC63-C16792AC51D6}"/>
              </a:ext>
            </a:extLst>
          </p:cNvPr>
          <p:cNvSpPr txBox="1">
            <a:spLocks/>
          </p:cNvSpPr>
          <p:nvPr/>
        </p:nvSpPr>
        <p:spPr>
          <a:xfrm>
            <a:off x="579120" y="2751292"/>
            <a:ext cx="5584916" cy="58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916"/>
              </a:lnSpc>
              <a:buFont typeface="Arial"/>
              <a:buNone/>
            </a:pPr>
            <a:r>
              <a:rPr lang="pt-BR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Depois</a:t>
            </a:r>
            <a:endParaRPr lang="pt-BR" sz="24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3" name="Google Shape;95;p17">
            <a:extLst>
              <a:ext uri="{FF2B5EF4-FFF2-40B4-BE49-F238E27FC236}">
                <a16:creationId xmlns:a16="http://schemas.microsoft.com/office/drawing/2014/main" id="{EDECB381-19C3-1439-CD51-B80B362FDAFF}"/>
              </a:ext>
            </a:extLst>
          </p:cNvPr>
          <p:cNvSpPr txBox="1">
            <a:spLocks/>
          </p:cNvSpPr>
          <p:nvPr/>
        </p:nvSpPr>
        <p:spPr>
          <a:xfrm>
            <a:off x="474846" y="3285677"/>
            <a:ext cx="5337557" cy="1109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>
              <a:buFont typeface="Arial"/>
              <a:buNone/>
            </a:pPr>
            <a:r>
              <a:rPr lang="pt-BR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 </a:t>
            </a:r>
            <a:r>
              <a:rPr lang="pt-BR" sz="1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você teve reações</a:t>
            </a:r>
            <a:r>
              <a:rPr lang="pt-BR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leves ou moderadas, como febre, dor de cabeça, dor no local da injeção, </a:t>
            </a:r>
            <a:r>
              <a:rPr lang="pt-BR" sz="1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você pode tomar </a:t>
            </a:r>
            <a:r>
              <a:rPr lang="pt-BR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 segunda dose normalmente.</a:t>
            </a:r>
            <a:endParaRPr lang="pt-BR" sz="16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3005332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0DD8910A-7254-9F1F-90D3-061BD41FE7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2656561"/>
              </p:ext>
            </p:extLst>
          </p:nvPr>
        </p:nvGraphicFramePr>
        <p:xfrm>
          <a:off x="4841328" y="1980277"/>
          <a:ext cx="3990975" cy="2632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7022160" imgH="4634640" progId="">
                  <p:embed/>
                </p:oleObj>
              </mc:Choice>
              <mc:Fallback>
                <p:oleObj r:id="rId3" imgW="7022160" imgH="4634640" progId="">
                  <p:embed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0DD8910A-7254-9F1F-90D3-061BD41FE7D2}"/>
                          </a:ext>
                          <a:ext uri="{C183D7F6-B498-43B3-948B-1728B52AA6E4}">
                            <adec:decorative xmlns:adec="http://schemas.microsoft.com/office/drawing/2017/decorative" val="1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41328" y="1980277"/>
                        <a:ext cx="3990975" cy="2632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" name="Google Shape;96;p17"/>
          <p:cNvSpPr/>
          <p:nvPr/>
        </p:nvSpPr>
        <p:spPr>
          <a:xfrm>
            <a:off x="25" y="0"/>
            <a:ext cx="9144000" cy="531000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9FC5E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25" y="302525"/>
            <a:ext cx="7115100" cy="730200"/>
          </a:xfrm>
          <a:prstGeom prst="rect">
            <a:avLst/>
          </a:prstGeom>
          <a:solidFill>
            <a:srgbClr val="0055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4322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07916"/>
              </a:lnSpc>
            </a:pPr>
            <a:r>
              <a:rPr lang="pt-BR" sz="1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A estrutura do texto</a:t>
            </a:r>
            <a:endParaRPr lang="pt-BR" sz="1800" dirty="0">
              <a:solidFill>
                <a:srgbClr val="0B539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24778" y="4612353"/>
            <a:ext cx="407525" cy="4085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7">
            <a:extLst>
              <a:ext uri="{FF2B5EF4-FFF2-40B4-BE49-F238E27FC236}">
                <a16:creationId xmlns:a16="http://schemas.microsoft.com/office/drawing/2014/main" id="{3A9CB86B-2157-1847-FBAB-468ACAEFC146}"/>
              </a:ext>
            </a:extLst>
          </p:cNvPr>
          <p:cNvSpPr txBox="1"/>
          <p:nvPr/>
        </p:nvSpPr>
        <p:spPr>
          <a:xfrm>
            <a:off x="5962650" y="4818400"/>
            <a:ext cx="24702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1" i="0" u="none" strike="noStrike" cap="none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Módulo Básico </a:t>
            </a:r>
            <a:b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</a:br>
            <a: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LINGUAGEM SIMPLES NA SAÚDE</a:t>
            </a:r>
            <a:endParaRPr sz="700" b="0" i="0" u="none" strike="noStrike" cap="none" dirty="0">
              <a:solidFill>
                <a:srgbClr val="403B3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6" name="Google Shape;95;p17">
            <a:extLst>
              <a:ext uri="{FF2B5EF4-FFF2-40B4-BE49-F238E27FC236}">
                <a16:creationId xmlns:a16="http://schemas.microsoft.com/office/drawing/2014/main" id="{7CD1576A-A075-308E-E232-AE83ABE4C15D}"/>
              </a:ext>
            </a:extLst>
          </p:cNvPr>
          <p:cNvSpPr txBox="1">
            <a:spLocks/>
          </p:cNvSpPr>
          <p:nvPr/>
        </p:nvSpPr>
        <p:spPr>
          <a:xfrm>
            <a:off x="579120" y="1335251"/>
            <a:ext cx="6673735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916"/>
              </a:lnSpc>
              <a:buFont typeface="Arial"/>
              <a:buNone/>
            </a:pPr>
            <a:r>
              <a:rPr lang="pt-BR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PASSO 5: Deixe o texto mais atraente</a:t>
            </a:r>
            <a:endParaRPr lang="pt-BR" sz="24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24" name="Google Shape;95;p17">
            <a:extLst>
              <a:ext uri="{FF2B5EF4-FFF2-40B4-BE49-F238E27FC236}">
                <a16:creationId xmlns:a16="http://schemas.microsoft.com/office/drawing/2014/main" id="{E3DA871B-8552-D8B5-8BEF-8D2D16E041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74846" y="1868231"/>
            <a:ext cx="3916889" cy="2205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 algn="l">
              <a:buNone/>
            </a:pPr>
            <a:r>
              <a:rPr lang="pt-BR" sz="18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Esquematize! Organize o conteúdo de forma que fique mais fácil de ler. Use listas (</a:t>
            </a:r>
            <a:r>
              <a:rPr lang="pt-BR" sz="1800" b="0" i="0" u="none" strike="noStrike" baseline="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bullet</a:t>
            </a:r>
            <a:r>
              <a:rPr lang="pt-BR" sz="18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points), figuras e gráficos. Mas cuidado!!!</a:t>
            </a:r>
            <a:endParaRPr lang="pt-BR" b="1" dirty="0">
              <a:solidFill>
                <a:srgbClr val="0055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7898627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Na figura à direita lê-se: Nem tudo que é legível é necessariamente fácil de ler.">
            <a:extLst>
              <a:ext uri="{FF2B5EF4-FFF2-40B4-BE49-F238E27FC236}">
                <a16:creationId xmlns:a16="http://schemas.microsoft.com/office/drawing/2014/main" id="{E6D8515C-AE6A-78A8-2573-949A3567D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8537" y="1477750"/>
            <a:ext cx="2833765" cy="2833765"/>
          </a:xfrm>
          <a:prstGeom prst="rect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96" name="Google Shape;96;p17"/>
          <p:cNvSpPr/>
          <p:nvPr/>
        </p:nvSpPr>
        <p:spPr>
          <a:xfrm>
            <a:off x="25" y="0"/>
            <a:ext cx="9144000" cy="531000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9FC5E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25" y="302525"/>
            <a:ext cx="7115100" cy="730200"/>
          </a:xfrm>
          <a:prstGeom prst="rect">
            <a:avLst/>
          </a:prstGeom>
          <a:solidFill>
            <a:srgbClr val="0055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4322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07916"/>
              </a:lnSpc>
            </a:pPr>
            <a:r>
              <a:rPr lang="pt-BR" sz="1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A estrutura do texto</a:t>
            </a:r>
            <a:endParaRPr lang="pt-BR" sz="1800" dirty="0">
              <a:solidFill>
                <a:srgbClr val="0B539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24778" y="4612353"/>
            <a:ext cx="407525" cy="4085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7">
            <a:extLst>
              <a:ext uri="{FF2B5EF4-FFF2-40B4-BE49-F238E27FC236}">
                <a16:creationId xmlns:a16="http://schemas.microsoft.com/office/drawing/2014/main" id="{3A9CB86B-2157-1847-FBAB-468ACAEFC146}"/>
              </a:ext>
            </a:extLst>
          </p:cNvPr>
          <p:cNvSpPr txBox="1"/>
          <p:nvPr/>
        </p:nvSpPr>
        <p:spPr>
          <a:xfrm>
            <a:off x="5962650" y="4818400"/>
            <a:ext cx="24702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1" i="0" u="none" strike="noStrike" cap="none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Módulo Básico </a:t>
            </a:r>
            <a:b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</a:br>
            <a: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LINGUAGEM SIMPLES NA SAÚDE</a:t>
            </a:r>
            <a:endParaRPr sz="700" b="0" i="0" u="none" strike="noStrike" cap="none" dirty="0">
              <a:solidFill>
                <a:srgbClr val="403B3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6" name="Google Shape;95;p17">
            <a:extLst>
              <a:ext uri="{FF2B5EF4-FFF2-40B4-BE49-F238E27FC236}">
                <a16:creationId xmlns:a16="http://schemas.microsoft.com/office/drawing/2014/main" id="{7CD1576A-A075-308E-E232-AE83ABE4C15D}"/>
              </a:ext>
            </a:extLst>
          </p:cNvPr>
          <p:cNvSpPr txBox="1">
            <a:spLocks/>
          </p:cNvSpPr>
          <p:nvPr/>
        </p:nvSpPr>
        <p:spPr>
          <a:xfrm>
            <a:off x="579119" y="1335250"/>
            <a:ext cx="6536005" cy="58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916"/>
              </a:lnSpc>
              <a:buFont typeface="Arial"/>
              <a:buNone/>
            </a:pPr>
            <a:r>
              <a:rPr lang="pt-BR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PASSO 6: Não esqueça da legibilidade</a:t>
            </a:r>
            <a:endParaRPr lang="pt-BR" sz="24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24" name="Google Shape;95;p17">
            <a:extLst>
              <a:ext uri="{FF2B5EF4-FFF2-40B4-BE49-F238E27FC236}">
                <a16:creationId xmlns:a16="http://schemas.microsoft.com/office/drawing/2014/main" id="{E3DA871B-8552-D8B5-8BEF-8D2D16E041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74846" y="1869634"/>
            <a:ext cx="5707745" cy="2828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 algn="l">
              <a:buNone/>
            </a:pPr>
            <a:endParaRPr lang="pt-BR" b="1" i="0" u="none" strike="noStrike" baseline="0" dirty="0">
              <a:solidFill>
                <a:srgbClr val="FF88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14300" indent="0" algn="l">
              <a:buNone/>
            </a:pPr>
            <a:r>
              <a:rPr lang="pt-BR" b="1" i="0" u="none" strike="noStrike" baseline="0" dirty="0">
                <a:solidFill>
                  <a:srgbClr val="FF88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Tudo importa!</a:t>
            </a:r>
          </a:p>
          <a:p>
            <a:pPr marL="114300" indent="0" algn="l">
              <a:buNone/>
            </a:pPr>
            <a:endParaRPr lang="pt-BR" sz="1600" b="0" i="0" u="none" strike="noStrike" baseline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14300" indent="0" algn="l">
              <a:buNone/>
            </a:pPr>
            <a:r>
              <a:rPr lang="pt-BR" sz="1600" b="1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Tipo de fonte       Fontes mais arredondadas </a:t>
            </a:r>
            <a:r>
              <a:rPr lang="pt-BR" sz="16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(ABNT)</a:t>
            </a:r>
          </a:p>
          <a:p>
            <a:pPr marL="114300" indent="0" algn="l">
              <a:buNone/>
            </a:pPr>
            <a:endParaRPr lang="pt-BR" sz="1600" b="0" i="0" u="none" strike="noStrike" baseline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14300" indent="0" algn="l">
              <a:buNone/>
            </a:pPr>
            <a:r>
              <a:rPr lang="pt-BR" sz="1600" b="1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Tamanho da letra       12 ou superior</a:t>
            </a:r>
          </a:p>
          <a:p>
            <a:pPr marL="114300" indent="0" algn="l">
              <a:buNone/>
            </a:pPr>
            <a:endParaRPr lang="pt-BR" sz="1600" b="0" i="0" u="none" strike="noStrike" baseline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14300" indent="0" algn="l">
              <a:buNone/>
            </a:pPr>
            <a:r>
              <a:rPr lang="pt-BR" sz="1600" b="1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Espaçamento entre as frases       1,5</a:t>
            </a:r>
            <a:endParaRPr lang="pt-BR" sz="16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9" name="Seta: para a Direita 8">
            <a:extLst>
              <a:ext uri="{FF2B5EF4-FFF2-40B4-BE49-F238E27FC236}">
                <a16:creationId xmlns:a16="http://schemas.microsoft.com/office/drawing/2014/main" id="{2CFFF012-F690-BB7B-F9C2-00B011910EF4}"/>
              </a:ext>
            </a:extLst>
          </p:cNvPr>
          <p:cNvSpPr/>
          <p:nvPr/>
        </p:nvSpPr>
        <p:spPr>
          <a:xfrm>
            <a:off x="1956718" y="2905937"/>
            <a:ext cx="261646" cy="236524"/>
          </a:xfrm>
          <a:prstGeom prst="rightArrow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Seta: para a Direita 9">
            <a:extLst>
              <a:ext uri="{FF2B5EF4-FFF2-40B4-BE49-F238E27FC236}">
                <a16:creationId xmlns:a16="http://schemas.microsoft.com/office/drawing/2014/main" id="{A00D436F-30F6-FFF2-0B3E-BBCD2781DFEE}"/>
              </a:ext>
            </a:extLst>
          </p:cNvPr>
          <p:cNvSpPr/>
          <p:nvPr/>
        </p:nvSpPr>
        <p:spPr>
          <a:xfrm>
            <a:off x="2323803" y="3471805"/>
            <a:ext cx="261646" cy="236524"/>
          </a:xfrm>
          <a:prstGeom prst="rightArrow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Seta: para a Direita 10">
            <a:extLst>
              <a:ext uri="{FF2B5EF4-FFF2-40B4-BE49-F238E27FC236}">
                <a16:creationId xmlns:a16="http://schemas.microsoft.com/office/drawing/2014/main" id="{6057C316-21E7-716C-5158-29F08D147381}"/>
              </a:ext>
            </a:extLst>
          </p:cNvPr>
          <p:cNvSpPr/>
          <p:nvPr/>
        </p:nvSpPr>
        <p:spPr>
          <a:xfrm>
            <a:off x="3311831" y="4021771"/>
            <a:ext cx="261646" cy="236524"/>
          </a:xfrm>
          <a:prstGeom prst="rightArrow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841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>
            <a:spLocks noGrp="1"/>
          </p:cNvSpPr>
          <p:nvPr>
            <p:ph type="body" idx="1"/>
          </p:nvPr>
        </p:nvSpPr>
        <p:spPr>
          <a:xfrm>
            <a:off x="287208" y="2218085"/>
            <a:ext cx="7958721" cy="1396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lnSpc>
                <a:spcPct val="107916"/>
              </a:lnSpc>
              <a:buNone/>
            </a:pPr>
            <a:r>
              <a:rPr lang="pt-BR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 vocabulário do texto</a:t>
            </a:r>
            <a:endParaRPr sz="40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96" name="Google Shape;96;p17"/>
          <p:cNvSpPr/>
          <p:nvPr/>
        </p:nvSpPr>
        <p:spPr>
          <a:xfrm>
            <a:off x="25" y="0"/>
            <a:ext cx="9144000" cy="531000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9FC5E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25" y="302525"/>
            <a:ext cx="7115100" cy="730200"/>
          </a:xfrm>
          <a:prstGeom prst="rect">
            <a:avLst/>
          </a:prstGeom>
          <a:solidFill>
            <a:srgbClr val="0055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4322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07916"/>
              </a:lnSpc>
            </a:pPr>
            <a:r>
              <a:rPr lang="pt-BR" sz="1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O vocabulário do texto</a:t>
            </a:r>
            <a:endParaRPr sz="1800" dirty="0">
              <a:solidFill>
                <a:srgbClr val="0B539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99" name="Google Shape;99;p17"/>
          <p:cNvSpPr txBox="1"/>
          <p:nvPr/>
        </p:nvSpPr>
        <p:spPr>
          <a:xfrm>
            <a:off x="5962650" y="4818400"/>
            <a:ext cx="24702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1" i="0" u="none" strike="noStrike" cap="none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Módulo Básico </a:t>
            </a:r>
            <a:b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</a:br>
            <a: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LINGUAGEM SIMPLES NA SAÚDE</a:t>
            </a:r>
            <a:endParaRPr sz="700" b="0" i="0" u="none" strike="noStrike" cap="none" dirty="0">
              <a:solidFill>
                <a:srgbClr val="403B3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4778" y="4612353"/>
            <a:ext cx="407525" cy="40854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95;p17">
            <a:extLst>
              <a:ext uri="{FF2B5EF4-FFF2-40B4-BE49-F238E27FC236}">
                <a16:creationId xmlns:a16="http://schemas.microsoft.com/office/drawing/2014/main" id="{E6207BFB-13D0-33A6-CD26-1EA14620423F}"/>
              </a:ext>
            </a:extLst>
          </p:cNvPr>
          <p:cNvSpPr txBox="1">
            <a:spLocks/>
          </p:cNvSpPr>
          <p:nvPr/>
        </p:nvSpPr>
        <p:spPr>
          <a:xfrm>
            <a:off x="311700" y="2916347"/>
            <a:ext cx="4393541" cy="602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916"/>
              </a:lnSpc>
              <a:buFont typeface="Arial"/>
              <a:buNone/>
            </a:pPr>
            <a:r>
              <a:rPr lang="pt-BR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Semântica</a:t>
            </a:r>
            <a:endParaRPr lang="pt-BR" sz="24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8050626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/>
          <p:nvPr/>
        </p:nvSpPr>
        <p:spPr>
          <a:xfrm>
            <a:off x="25" y="0"/>
            <a:ext cx="9144000" cy="531000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9FC5E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25" y="302525"/>
            <a:ext cx="7115100" cy="730200"/>
          </a:xfrm>
          <a:prstGeom prst="rect">
            <a:avLst/>
          </a:prstGeom>
          <a:solidFill>
            <a:srgbClr val="0055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4322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07916"/>
              </a:lnSpc>
            </a:pPr>
            <a:r>
              <a:rPr lang="pt-BR" sz="1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O vocabulário do texto</a:t>
            </a:r>
            <a:endParaRPr lang="pt-BR" sz="1800" dirty="0">
              <a:solidFill>
                <a:srgbClr val="0B539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4778" y="4612353"/>
            <a:ext cx="407525" cy="4085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7">
            <a:extLst>
              <a:ext uri="{FF2B5EF4-FFF2-40B4-BE49-F238E27FC236}">
                <a16:creationId xmlns:a16="http://schemas.microsoft.com/office/drawing/2014/main" id="{3A9CB86B-2157-1847-FBAB-468ACAEFC146}"/>
              </a:ext>
            </a:extLst>
          </p:cNvPr>
          <p:cNvSpPr txBox="1"/>
          <p:nvPr/>
        </p:nvSpPr>
        <p:spPr>
          <a:xfrm>
            <a:off x="5962650" y="4818400"/>
            <a:ext cx="24702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1" i="0" u="none" strike="noStrike" cap="none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Módulo Básico </a:t>
            </a:r>
            <a:b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</a:br>
            <a: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LINGUAGEM SIMPLES NA SAÚDE</a:t>
            </a:r>
            <a:endParaRPr sz="700" b="0" i="0" u="none" strike="noStrike" cap="none" dirty="0">
              <a:solidFill>
                <a:srgbClr val="403B3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6" name="Google Shape;95;p17">
            <a:extLst>
              <a:ext uri="{FF2B5EF4-FFF2-40B4-BE49-F238E27FC236}">
                <a16:creationId xmlns:a16="http://schemas.microsoft.com/office/drawing/2014/main" id="{7CD1576A-A075-308E-E232-AE83ABE4C15D}"/>
              </a:ext>
            </a:extLst>
          </p:cNvPr>
          <p:cNvSpPr txBox="1">
            <a:spLocks/>
          </p:cNvSpPr>
          <p:nvPr/>
        </p:nvSpPr>
        <p:spPr>
          <a:xfrm>
            <a:off x="579120" y="1335250"/>
            <a:ext cx="6258098" cy="58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916"/>
              </a:lnSpc>
              <a:buFont typeface="Arial"/>
              <a:buNone/>
            </a:pPr>
            <a:r>
              <a:rPr lang="pt-BR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PASSO 7: Evite terminologias</a:t>
            </a:r>
            <a:endParaRPr lang="pt-BR" sz="24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24" name="Google Shape;95;p17">
            <a:extLst>
              <a:ext uri="{FF2B5EF4-FFF2-40B4-BE49-F238E27FC236}">
                <a16:creationId xmlns:a16="http://schemas.microsoft.com/office/drawing/2014/main" id="{E3DA871B-8552-D8B5-8BEF-8D2D16E041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74846" y="1869635"/>
            <a:ext cx="4423157" cy="1556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 algn="l">
              <a:buNone/>
            </a:pPr>
            <a:r>
              <a:rPr lang="pt-BR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 o texto já mais enxuto, destaque </a:t>
            </a:r>
            <a:r>
              <a:rPr lang="pt-BR" i="0" u="none" strike="noStrike" baseline="0" dirty="0">
                <a:highlight>
                  <a:srgbClr val="FFFF00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em amarelo</a:t>
            </a:r>
            <a:r>
              <a:rPr lang="pt-BR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os termos técnico-científicos que você considera complexos para o leitor em foco.</a:t>
            </a:r>
            <a:endParaRPr lang="pt-BR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8D44F26F-7698-9A50-53E2-7A8E3B4AEF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5594" y="1974906"/>
            <a:ext cx="3376710" cy="225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9479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/>
          <p:nvPr/>
        </p:nvSpPr>
        <p:spPr>
          <a:xfrm>
            <a:off x="25" y="0"/>
            <a:ext cx="9144000" cy="531000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9FC5E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25" y="302525"/>
            <a:ext cx="7115100" cy="730200"/>
          </a:xfrm>
          <a:prstGeom prst="rect">
            <a:avLst/>
          </a:prstGeom>
          <a:solidFill>
            <a:srgbClr val="0055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4322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07916"/>
              </a:lnSpc>
            </a:pPr>
            <a:r>
              <a:rPr lang="pt-BR" sz="1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O vocabulário do texto</a:t>
            </a:r>
            <a:endParaRPr lang="pt-BR" sz="1800" dirty="0">
              <a:solidFill>
                <a:srgbClr val="0B539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4778" y="4612353"/>
            <a:ext cx="407525" cy="4085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7">
            <a:extLst>
              <a:ext uri="{FF2B5EF4-FFF2-40B4-BE49-F238E27FC236}">
                <a16:creationId xmlns:a16="http://schemas.microsoft.com/office/drawing/2014/main" id="{3A9CB86B-2157-1847-FBAB-468ACAEFC146}"/>
              </a:ext>
            </a:extLst>
          </p:cNvPr>
          <p:cNvSpPr txBox="1"/>
          <p:nvPr/>
        </p:nvSpPr>
        <p:spPr>
          <a:xfrm>
            <a:off x="5962650" y="4818400"/>
            <a:ext cx="24702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1" i="0" u="none" strike="noStrike" cap="none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Módulo Básico </a:t>
            </a:r>
            <a:b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</a:br>
            <a: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LINGUAGEM SIMPLES NA SAÚDE</a:t>
            </a:r>
            <a:endParaRPr sz="700" b="0" i="0" u="none" strike="noStrike" cap="none" dirty="0">
              <a:solidFill>
                <a:srgbClr val="403B3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6" name="Google Shape;95;p17">
            <a:extLst>
              <a:ext uri="{FF2B5EF4-FFF2-40B4-BE49-F238E27FC236}">
                <a16:creationId xmlns:a16="http://schemas.microsoft.com/office/drawing/2014/main" id="{7CD1576A-A075-308E-E232-AE83ABE4C15D}"/>
              </a:ext>
            </a:extLst>
          </p:cNvPr>
          <p:cNvSpPr txBox="1">
            <a:spLocks/>
          </p:cNvSpPr>
          <p:nvPr/>
        </p:nvSpPr>
        <p:spPr>
          <a:xfrm>
            <a:off x="579119" y="1335250"/>
            <a:ext cx="7733607" cy="58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916"/>
              </a:lnSpc>
              <a:buFont typeface="Arial"/>
              <a:buNone/>
            </a:pPr>
            <a:r>
              <a:rPr lang="pt-BR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Já identifiquei os termos. O que fazer com eles?</a:t>
            </a:r>
            <a:endParaRPr lang="pt-BR" sz="24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24" name="Google Shape;95;p17">
            <a:extLst>
              <a:ext uri="{FF2B5EF4-FFF2-40B4-BE49-F238E27FC236}">
                <a16:creationId xmlns:a16="http://schemas.microsoft.com/office/drawing/2014/main" id="{E3DA871B-8552-D8B5-8BEF-8D2D16E041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74844" y="1869634"/>
            <a:ext cx="7183256" cy="2948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 algn="l">
              <a:buNone/>
            </a:pPr>
            <a:r>
              <a:rPr lang="pt-BR" sz="16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Existem duas formas de solucionar essa questão: a simplificação por substituição e a simplificação por explicação. Veja os exemplos:</a:t>
            </a:r>
          </a:p>
          <a:p>
            <a:pPr marL="114300" indent="0" algn="l">
              <a:buNone/>
            </a:pPr>
            <a:endParaRPr lang="pt-BR" sz="1600" b="0" i="0" u="none" strike="noStrike" baseline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14300" indent="0" algn="l">
              <a:buNone/>
            </a:pPr>
            <a:r>
              <a:rPr lang="pt-BR" sz="1600" b="1" i="0" u="none" strike="noStrike" baseline="0" dirty="0">
                <a:solidFill>
                  <a:srgbClr val="00558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Exemplo 1:</a:t>
            </a:r>
          </a:p>
          <a:p>
            <a:pPr marL="114300" indent="0" algn="l">
              <a:buNone/>
            </a:pPr>
            <a:r>
              <a:rPr lang="pt-BR" sz="16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Um dos sintomas da covid-19 é a </a:t>
            </a:r>
            <a:r>
              <a:rPr lang="pt-BR" sz="1600" b="0" i="0" u="none" strike="noStrike" baseline="0" dirty="0">
                <a:highlight>
                  <a:srgbClr val="FFFF00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perda do paladar</a:t>
            </a:r>
            <a:r>
              <a:rPr lang="pt-BR" sz="16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</a:p>
          <a:p>
            <a:pPr marL="114300" indent="0" algn="l">
              <a:buNone/>
            </a:pPr>
            <a:r>
              <a:rPr lang="pt-BR" sz="16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Um dos sintomas da covid-19 é </a:t>
            </a:r>
            <a:r>
              <a:rPr lang="pt-BR" sz="1600" b="0" i="0" u="none" strike="noStrike" baseline="0" dirty="0">
                <a:highlight>
                  <a:srgbClr val="FFFF00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não conseguir sentir gostos</a:t>
            </a:r>
            <a:r>
              <a:rPr lang="pt-BR" sz="16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</a:p>
          <a:p>
            <a:pPr marL="114300" indent="0" algn="l">
              <a:buNone/>
            </a:pPr>
            <a:endParaRPr lang="pt-BR" sz="1600" b="0" i="0" u="none" strike="noStrike" baseline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14300" indent="0" algn="l">
              <a:buNone/>
            </a:pPr>
            <a:r>
              <a:rPr lang="pt-BR" sz="1600" b="1" i="0" u="none" strike="noStrike" baseline="0" dirty="0">
                <a:solidFill>
                  <a:srgbClr val="00558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Exemplo 2:</a:t>
            </a:r>
          </a:p>
          <a:p>
            <a:pPr marL="114300" indent="0" algn="l">
              <a:buNone/>
            </a:pPr>
            <a:r>
              <a:rPr lang="pt-BR" sz="16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Um dos sintomas da covid-19 é a </a:t>
            </a:r>
            <a:r>
              <a:rPr lang="pt-BR" sz="1600" b="1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ageusia</a:t>
            </a:r>
            <a:r>
              <a:rPr lang="pt-BR" sz="16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ou seja, a </a:t>
            </a:r>
            <a:r>
              <a:rPr lang="pt-BR" sz="1600" b="1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perda do paladar</a:t>
            </a:r>
            <a:r>
              <a:rPr lang="pt-BR" sz="16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  <a:endParaRPr lang="pt-BR" sz="16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3853403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97;p17">
            <a:extLst>
              <a:ext uri="{FF2B5EF4-FFF2-40B4-BE49-F238E27FC236}">
                <a16:creationId xmlns:a16="http://schemas.microsoft.com/office/drawing/2014/main" id="{7E39E7BA-1BF4-532F-67CE-F7A92923A307}"/>
              </a:ext>
            </a:extLst>
          </p:cNvPr>
          <p:cNvSpPr/>
          <p:nvPr/>
        </p:nvSpPr>
        <p:spPr>
          <a:xfrm>
            <a:off x="25" y="1015391"/>
            <a:ext cx="8349891" cy="353254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dirty="0">
              <a:highlight>
                <a:srgbClr val="005588"/>
              </a:highligh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6" name="Google Shape;96;p17"/>
          <p:cNvSpPr/>
          <p:nvPr/>
        </p:nvSpPr>
        <p:spPr>
          <a:xfrm>
            <a:off x="25" y="0"/>
            <a:ext cx="9144000" cy="531000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9FC5E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25" y="302525"/>
            <a:ext cx="7115100" cy="730200"/>
          </a:xfrm>
          <a:prstGeom prst="rect">
            <a:avLst/>
          </a:prstGeom>
          <a:solidFill>
            <a:srgbClr val="0055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4322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07916"/>
              </a:lnSpc>
            </a:pPr>
            <a:r>
              <a:rPr lang="pt-BR" sz="1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O vocabulário do texto</a:t>
            </a:r>
            <a:endParaRPr lang="pt-BR" sz="1800" dirty="0">
              <a:solidFill>
                <a:srgbClr val="0B539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4778" y="4612353"/>
            <a:ext cx="407525" cy="4085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7">
            <a:extLst>
              <a:ext uri="{FF2B5EF4-FFF2-40B4-BE49-F238E27FC236}">
                <a16:creationId xmlns:a16="http://schemas.microsoft.com/office/drawing/2014/main" id="{3A9CB86B-2157-1847-FBAB-468ACAEFC146}"/>
              </a:ext>
            </a:extLst>
          </p:cNvPr>
          <p:cNvSpPr txBox="1"/>
          <p:nvPr/>
        </p:nvSpPr>
        <p:spPr>
          <a:xfrm>
            <a:off x="5962650" y="4818400"/>
            <a:ext cx="24702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1" i="0" u="none" strike="noStrike" cap="none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Módulo Básico </a:t>
            </a:r>
            <a:b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</a:br>
            <a: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LINGUAGEM SIMPLES NA SAÚDE</a:t>
            </a:r>
            <a:endParaRPr sz="700" b="0" i="0" u="none" strike="noStrike" cap="none" dirty="0">
              <a:solidFill>
                <a:srgbClr val="403B3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6" name="Google Shape;95;p17">
            <a:extLst>
              <a:ext uri="{FF2B5EF4-FFF2-40B4-BE49-F238E27FC236}">
                <a16:creationId xmlns:a16="http://schemas.microsoft.com/office/drawing/2014/main" id="{7CD1576A-A075-308E-E232-AE83ABE4C15D}"/>
              </a:ext>
            </a:extLst>
          </p:cNvPr>
          <p:cNvSpPr txBox="1">
            <a:spLocks/>
          </p:cNvSpPr>
          <p:nvPr/>
        </p:nvSpPr>
        <p:spPr>
          <a:xfrm>
            <a:off x="579119" y="1335249"/>
            <a:ext cx="5383531" cy="3070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916"/>
              </a:lnSpc>
              <a:buFont typeface="Arial"/>
              <a:buNone/>
            </a:pPr>
            <a:r>
              <a:rPr lang="pt-BR" sz="24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Nem sempre será possível substituir um termo por outro mais simples, ou retirar as terminologias do texto. Por isso, a explicação é um recurso importante. Além disso, explique quando desejar ensinar um vocabulário novo para o leitor.</a:t>
            </a:r>
            <a:endParaRPr lang="pt-BR" sz="2400" b="1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8259648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/>
          <p:nvPr/>
        </p:nvSpPr>
        <p:spPr>
          <a:xfrm>
            <a:off x="25" y="0"/>
            <a:ext cx="9144000" cy="531000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9FC5E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25" y="302525"/>
            <a:ext cx="7115100" cy="730200"/>
          </a:xfrm>
          <a:prstGeom prst="rect">
            <a:avLst/>
          </a:prstGeom>
          <a:solidFill>
            <a:srgbClr val="0055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4322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07916"/>
              </a:lnSpc>
            </a:pPr>
            <a:r>
              <a:rPr lang="pt-BR" sz="1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O vocabulário do texto</a:t>
            </a:r>
            <a:endParaRPr lang="pt-BR" sz="1800" dirty="0">
              <a:solidFill>
                <a:srgbClr val="0B539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4778" y="4612353"/>
            <a:ext cx="407525" cy="4085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7">
            <a:extLst>
              <a:ext uri="{FF2B5EF4-FFF2-40B4-BE49-F238E27FC236}">
                <a16:creationId xmlns:a16="http://schemas.microsoft.com/office/drawing/2014/main" id="{3A9CB86B-2157-1847-FBAB-468ACAEFC146}"/>
              </a:ext>
            </a:extLst>
          </p:cNvPr>
          <p:cNvSpPr txBox="1"/>
          <p:nvPr/>
        </p:nvSpPr>
        <p:spPr>
          <a:xfrm>
            <a:off x="5962650" y="4818400"/>
            <a:ext cx="24702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1" i="0" u="none" strike="noStrike" cap="none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Módulo Básico </a:t>
            </a:r>
            <a:b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</a:br>
            <a: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LINGUAGEM SIMPLES NA SAÚDE</a:t>
            </a:r>
            <a:endParaRPr sz="700" b="0" i="0" u="none" strike="noStrike" cap="none" dirty="0">
              <a:solidFill>
                <a:srgbClr val="403B3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6" name="Google Shape;95;p17">
            <a:extLst>
              <a:ext uri="{FF2B5EF4-FFF2-40B4-BE49-F238E27FC236}">
                <a16:creationId xmlns:a16="http://schemas.microsoft.com/office/drawing/2014/main" id="{7CD1576A-A075-308E-E232-AE83ABE4C15D}"/>
              </a:ext>
            </a:extLst>
          </p:cNvPr>
          <p:cNvSpPr txBox="1">
            <a:spLocks/>
          </p:cNvSpPr>
          <p:nvPr/>
        </p:nvSpPr>
        <p:spPr>
          <a:xfrm>
            <a:off x="579119" y="1335250"/>
            <a:ext cx="8090037" cy="58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916"/>
              </a:lnSpc>
              <a:buFont typeface="Arial"/>
              <a:buNone/>
            </a:pPr>
            <a:r>
              <a:rPr lang="pt-BR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PASSO 8: Use um </a:t>
            </a:r>
            <a:r>
              <a:rPr lang="pt-BR" sz="24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vocabulário conhecido</a:t>
            </a:r>
            <a:endParaRPr lang="pt-BR" sz="24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24" name="Google Shape;95;p17">
            <a:extLst>
              <a:ext uri="{FF2B5EF4-FFF2-40B4-BE49-F238E27FC236}">
                <a16:creationId xmlns:a16="http://schemas.microsoft.com/office/drawing/2014/main" id="{E3DA871B-8552-D8B5-8BEF-8D2D16E041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74844" y="1869634"/>
            <a:ext cx="6198672" cy="2948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 algn="l">
              <a:buNone/>
            </a:pPr>
            <a:r>
              <a:rPr lang="pt-BR" b="1" dirty="0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Não são só os termos que podem dificultar a compreensão de um texto. As palavras “comuns” também podem ser muito complexas. Quem sabe o que quer dizer “indubitavelmente”, “solilóquio” ou “efêmero”?</a:t>
            </a:r>
          </a:p>
          <a:p>
            <a:pPr marL="114300" indent="0" algn="l">
              <a:buNone/>
            </a:pPr>
            <a:r>
              <a:rPr lang="pt-BR" b="1" dirty="0">
                <a:solidFill>
                  <a:schemeClr val="dk1"/>
                </a:solidFill>
                <a:highlight>
                  <a:srgbClr val="FFFF00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Por isso, prefira sempre um vocabulário conhecido do seu interlocutor.</a:t>
            </a:r>
          </a:p>
        </p:txBody>
      </p:sp>
    </p:spTree>
    <p:extLst>
      <p:ext uri="{BB962C8B-B14F-4D97-AF65-F5344CB8AC3E}">
        <p14:creationId xmlns:p14="http://schemas.microsoft.com/office/powerpoint/2010/main" val="10578846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/>
          <p:nvPr/>
        </p:nvSpPr>
        <p:spPr>
          <a:xfrm>
            <a:off x="25" y="0"/>
            <a:ext cx="9144000" cy="531000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9FC5E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25" y="302525"/>
            <a:ext cx="7115100" cy="730200"/>
          </a:xfrm>
          <a:prstGeom prst="rect">
            <a:avLst/>
          </a:prstGeom>
          <a:solidFill>
            <a:srgbClr val="0055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4322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07916"/>
              </a:lnSpc>
            </a:pPr>
            <a:r>
              <a:rPr lang="pt-BR" sz="1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O vocabulário do texto</a:t>
            </a:r>
            <a:endParaRPr lang="pt-BR" sz="1800" dirty="0">
              <a:solidFill>
                <a:srgbClr val="0B539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4778" y="4612353"/>
            <a:ext cx="407525" cy="4085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7">
            <a:extLst>
              <a:ext uri="{FF2B5EF4-FFF2-40B4-BE49-F238E27FC236}">
                <a16:creationId xmlns:a16="http://schemas.microsoft.com/office/drawing/2014/main" id="{3A9CB86B-2157-1847-FBAB-468ACAEFC146}"/>
              </a:ext>
            </a:extLst>
          </p:cNvPr>
          <p:cNvSpPr txBox="1"/>
          <p:nvPr/>
        </p:nvSpPr>
        <p:spPr>
          <a:xfrm>
            <a:off x="5962650" y="4818400"/>
            <a:ext cx="24702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1" i="0" u="none" strike="noStrike" cap="none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Módulo Básico </a:t>
            </a:r>
            <a:b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</a:br>
            <a: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LINGUAGEM SIMPLES NA SAÚDE</a:t>
            </a:r>
            <a:endParaRPr sz="700" b="0" i="0" u="none" strike="noStrike" cap="none" dirty="0">
              <a:solidFill>
                <a:srgbClr val="403B3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6" name="Google Shape;95;p17">
            <a:extLst>
              <a:ext uri="{FF2B5EF4-FFF2-40B4-BE49-F238E27FC236}">
                <a16:creationId xmlns:a16="http://schemas.microsoft.com/office/drawing/2014/main" id="{7CD1576A-A075-308E-E232-AE83ABE4C15D}"/>
              </a:ext>
            </a:extLst>
          </p:cNvPr>
          <p:cNvSpPr txBox="1">
            <a:spLocks/>
          </p:cNvSpPr>
          <p:nvPr/>
        </p:nvSpPr>
        <p:spPr>
          <a:xfrm>
            <a:off x="579119" y="1335250"/>
            <a:ext cx="8090037" cy="58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916"/>
              </a:lnSpc>
              <a:buFont typeface="Arial"/>
              <a:buNone/>
            </a:pPr>
            <a:r>
              <a:rPr lang="pt-BR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PASSO 9: Evite transformar verbos em nomes</a:t>
            </a:r>
            <a:endParaRPr lang="pt-BR" sz="24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24" name="Google Shape;95;p17">
            <a:extLst>
              <a:ext uri="{FF2B5EF4-FFF2-40B4-BE49-F238E27FC236}">
                <a16:creationId xmlns:a16="http://schemas.microsoft.com/office/drawing/2014/main" id="{E3DA871B-8552-D8B5-8BEF-8D2D16E041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74844" y="1869634"/>
            <a:ext cx="7958006" cy="2948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 algn="l">
              <a:buNone/>
            </a:pPr>
            <a:r>
              <a:rPr lang="pt-BR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ENTENDER       ENTENDIMENTO</a:t>
            </a:r>
          </a:p>
          <a:p>
            <a:pPr marL="114300" indent="0" algn="l">
              <a:buNone/>
            </a:pPr>
            <a:r>
              <a:rPr lang="pt-BR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HIGIENIZAR       HIGIENIZAÇÃO</a:t>
            </a:r>
          </a:p>
          <a:p>
            <a:pPr marL="114300" indent="0" algn="l">
              <a:buNone/>
            </a:pPr>
            <a:r>
              <a:rPr lang="pt-BR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IMPLEMENTAR       IMPLEMENTAÇÃO</a:t>
            </a:r>
          </a:p>
          <a:p>
            <a:pPr marL="114300" indent="0" algn="l">
              <a:buNone/>
            </a:pPr>
            <a:r>
              <a:rPr lang="pt-BR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SOBREVIVER       SOBREVIVÊNCIA</a:t>
            </a:r>
          </a:p>
          <a:p>
            <a:pPr marL="114300" indent="0" algn="l">
              <a:buNone/>
            </a:pPr>
            <a:r>
              <a:rPr lang="pt-BR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VALIDAR       VALIDAÇÃO</a:t>
            </a:r>
          </a:p>
          <a:p>
            <a:pPr marL="114300" indent="0" algn="l">
              <a:buNone/>
            </a:pPr>
            <a:endParaRPr lang="pt-BR" b="0" i="0" u="none" strike="noStrike" baseline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14300" indent="0" algn="l">
              <a:buNone/>
            </a:pPr>
            <a:r>
              <a:rPr lang="pt-BR" b="1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ANTES:</a:t>
            </a:r>
            <a:r>
              <a:rPr lang="pt-BR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Em tempos de covid, a higienização das mãos é muito importante.</a:t>
            </a:r>
          </a:p>
          <a:p>
            <a:pPr marL="114300" indent="0" algn="l">
              <a:buNone/>
            </a:pPr>
            <a:r>
              <a:rPr lang="pt-BR" b="1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DEPOIS:</a:t>
            </a:r>
            <a:r>
              <a:rPr lang="pt-BR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Em tempos de covid, </a:t>
            </a:r>
            <a:r>
              <a:rPr lang="pt-BR" b="0" i="0" u="none" strike="noStrike" baseline="0" dirty="0">
                <a:highlight>
                  <a:srgbClr val="FFFF00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higienizar</a:t>
            </a:r>
            <a:r>
              <a:rPr lang="pt-BR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as mãos é muito importante.</a:t>
            </a:r>
            <a:endParaRPr lang="pt-BR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2" name="Seta: para a Direita 1">
            <a:extLst>
              <a:ext uri="{FF2B5EF4-FFF2-40B4-BE49-F238E27FC236}">
                <a16:creationId xmlns:a16="http://schemas.microsoft.com/office/drawing/2014/main" id="{0001A9BA-8ABA-DAE2-2720-BB80018C00AE}"/>
              </a:ext>
            </a:extLst>
          </p:cNvPr>
          <p:cNvSpPr/>
          <p:nvPr/>
        </p:nvSpPr>
        <p:spPr>
          <a:xfrm>
            <a:off x="1964244" y="1977549"/>
            <a:ext cx="274260" cy="247927"/>
          </a:xfrm>
          <a:prstGeom prst="rightArrow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" name="Seta: para a Direita 8">
            <a:extLst>
              <a:ext uri="{FF2B5EF4-FFF2-40B4-BE49-F238E27FC236}">
                <a16:creationId xmlns:a16="http://schemas.microsoft.com/office/drawing/2014/main" id="{5ADE27E2-7D8A-47D8-C345-0B8E29818EC5}"/>
              </a:ext>
            </a:extLst>
          </p:cNvPr>
          <p:cNvSpPr/>
          <p:nvPr/>
        </p:nvSpPr>
        <p:spPr>
          <a:xfrm>
            <a:off x="2044245" y="2303982"/>
            <a:ext cx="274260" cy="247927"/>
          </a:xfrm>
          <a:prstGeom prst="rightArrow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0" name="Seta: para a Direita 9">
            <a:extLst>
              <a:ext uri="{FF2B5EF4-FFF2-40B4-BE49-F238E27FC236}">
                <a16:creationId xmlns:a16="http://schemas.microsoft.com/office/drawing/2014/main" id="{811E5A7C-5D64-8417-4712-EDDD51B34790}"/>
              </a:ext>
            </a:extLst>
          </p:cNvPr>
          <p:cNvSpPr/>
          <p:nvPr/>
        </p:nvSpPr>
        <p:spPr>
          <a:xfrm>
            <a:off x="2132771" y="2932232"/>
            <a:ext cx="274260" cy="247927"/>
          </a:xfrm>
          <a:prstGeom prst="rightArrow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1" name="Seta: para a Direita 10">
            <a:extLst>
              <a:ext uri="{FF2B5EF4-FFF2-40B4-BE49-F238E27FC236}">
                <a16:creationId xmlns:a16="http://schemas.microsoft.com/office/drawing/2014/main" id="{17750822-7627-1F75-684E-3CC3AF8F5A75}"/>
              </a:ext>
            </a:extLst>
          </p:cNvPr>
          <p:cNvSpPr/>
          <p:nvPr/>
        </p:nvSpPr>
        <p:spPr>
          <a:xfrm>
            <a:off x="1722864" y="3247109"/>
            <a:ext cx="274260" cy="247927"/>
          </a:xfrm>
          <a:prstGeom prst="rightArrow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" name="Seta: para a Direita 11">
            <a:extLst>
              <a:ext uri="{FF2B5EF4-FFF2-40B4-BE49-F238E27FC236}">
                <a16:creationId xmlns:a16="http://schemas.microsoft.com/office/drawing/2014/main" id="{887F7EA2-3151-2A28-619B-91EB197D8B3C}"/>
              </a:ext>
            </a:extLst>
          </p:cNvPr>
          <p:cNvSpPr/>
          <p:nvPr/>
        </p:nvSpPr>
        <p:spPr>
          <a:xfrm>
            <a:off x="2380730" y="2619854"/>
            <a:ext cx="274260" cy="247927"/>
          </a:xfrm>
          <a:prstGeom prst="rightArrow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196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/>
          <p:nvPr/>
        </p:nvSpPr>
        <p:spPr>
          <a:xfrm>
            <a:off x="25" y="0"/>
            <a:ext cx="9144000" cy="531000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9FC5E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25" y="302525"/>
            <a:ext cx="7115100" cy="730200"/>
          </a:xfrm>
          <a:prstGeom prst="rect">
            <a:avLst/>
          </a:prstGeom>
          <a:solidFill>
            <a:srgbClr val="0055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4322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07916"/>
              </a:lnSpc>
            </a:pPr>
            <a:r>
              <a:rPr lang="pt-BR" sz="1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O vocabulário do texto</a:t>
            </a:r>
            <a:endParaRPr lang="pt-BR" sz="1800" dirty="0">
              <a:solidFill>
                <a:srgbClr val="0B539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4778" y="4612353"/>
            <a:ext cx="407525" cy="4085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7">
            <a:extLst>
              <a:ext uri="{FF2B5EF4-FFF2-40B4-BE49-F238E27FC236}">
                <a16:creationId xmlns:a16="http://schemas.microsoft.com/office/drawing/2014/main" id="{3A9CB86B-2157-1847-FBAB-468ACAEFC146}"/>
              </a:ext>
            </a:extLst>
          </p:cNvPr>
          <p:cNvSpPr txBox="1"/>
          <p:nvPr/>
        </p:nvSpPr>
        <p:spPr>
          <a:xfrm>
            <a:off x="5962650" y="4818400"/>
            <a:ext cx="24702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1" i="0" u="none" strike="noStrike" cap="none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Módulo Básico </a:t>
            </a:r>
            <a:b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</a:br>
            <a: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LINGUAGEM SIMPLES NA SAÚDE</a:t>
            </a:r>
            <a:endParaRPr sz="700" b="0" i="0" u="none" strike="noStrike" cap="none" dirty="0">
              <a:solidFill>
                <a:srgbClr val="403B3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6" name="Google Shape;95;p17">
            <a:extLst>
              <a:ext uri="{FF2B5EF4-FFF2-40B4-BE49-F238E27FC236}">
                <a16:creationId xmlns:a16="http://schemas.microsoft.com/office/drawing/2014/main" id="{7CD1576A-A075-308E-E232-AE83ABE4C15D}"/>
              </a:ext>
            </a:extLst>
          </p:cNvPr>
          <p:cNvSpPr txBox="1">
            <a:spLocks/>
          </p:cNvSpPr>
          <p:nvPr/>
        </p:nvSpPr>
        <p:spPr>
          <a:xfrm>
            <a:off x="579120" y="1335250"/>
            <a:ext cx="8253184" cy="58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916"/>
              </a:lnSpc>
              <a:buFont typeface="Arial"/>
              <a:buNone/>
            </a:pPr>
            <a:r>
              <a:rPr lang="pt-BR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PASSO 10: Evite advérbios terminados em -mente</a:t>
            </a:r>
            <a:endParaRPr lang="pt-BR" sz="24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24" name="Google Shape;95;p17">
            <a:extLst>
              <a:ext uri="{FF2B5EF4-FFF2-40B4-BE49-F238E27FC236}">
                <a16:creationId xmlns:a16="http://schemas.microsoft.com/office/drawing/2014/main" id="{E3DA871B-8552-D8B5-8BEF-8D2D16E041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66823" y="4029982"/>
            <a:ext cx="3415367" cy="750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 algn="l">
              <a:buNone/>
            </a:pPr>
            <a:r>
              <a:rPr lang="pt-BR" sz="1600" b="0" i="0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Normal       normalmente</a:t>
            </a:r>
          </a:p>
          <a:p>
            <a:pPr marL="114300" indent="0" algn="l">
              <a:buNone/>
            </a:pPr>
            <a:r>
              <a:rPr lang="pt-BR" sz="1600" b="0" i="0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Frequente       frequentemente</a:t>
            </a:r>
            <a:endParaRPr lang="pt-BR" sz="16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2" name="Seta: para a Direita 1">
            <a:extLst>
              <a:ext uri="{FF2B5EF4-FFF2-40B4-BE49-F238E27FC236}">
                <a16:creationId xmlns:a16="http://schemas.microsoft.com/office/drawing/2014/main" id="{0001A9BA-8ABA-DAE2-2720-BB80018C00AE}"/>
              </a:ext>
            </a:extLst>
          </p:cNvPr>
          <p:cNvSpPr/>
          <p:nvPr/>
        </p:nvSpPr>
        <p:spPr>
          <a:xfrm>
            <a:off x="1400127" y="4141262"/>
            <a:ext cx="261646" cy="236524"/>
          </a:xfrm>
          <a:prstGeom prst="rightArrow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Google Shape;95;p17">
            <a:extLst>
              <a:ext uri="{FF2B5EF4-FFF2-40B4-BE49-F238E27FC236}">
                <a16:creationId xmlns:a16="http://schemas.microsoft.com/office/drawing/2014/main" id="{DE16821F-9DFE-7A7B-CB4D-AD70CAA1FBB0}"/>
              </a:ext>
            </a:extLst>
          </p:cNvPr>
          <p:cNvSpPr txBox="1">
            <a:spLocks/>
          </p:cNvSpPr>
          <p:nvPr/>
        </p:nvSpPr>
        <p:spPr>
          <a:xfrm>
            <a:off x="3882190" y="4029982"/>
            <a:ext cx="3969475" cy="750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>
              <a:buFont typeface="Arial"/>
              <a:buNone/>
            </a:pPr>
            <a:r>
              <a:rPr lang="pt-BR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Consistente       consistentemente</a:t>
            </a:r>
          </a:p>
          <a:p>
            <a:pPr marL="114300" indent="0">
              <a:buFont typeface="Arial"/>
              <a:buNone/>
            </a:pPr>
            <a:r>
              <a:rPr lang="pt-BR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Indubitável       indubitavelmente</a:t>
            </a:r>
            <a:endParaRPr lang="pt-BR" sz="16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pic>
        <p:nvPicPr>
          <p:cNvPr id="11266" name="Picture 2" descr="Desenho de personagem de desenho animado com o diálogo que segue:&#10;Tira em quadrinhos.&#10;Primeiro quadro&#10;Sargento Tainha: Você fez o que eu pedi para você fazer, Zero?&#10;Recruta Zero: Profundamente, completamente e rapidamente... Com gosto e com vontade! Sem demora! Com determinação! &#10;Segundo quadro&#10;Sargento Tainha: E você se lembrou de trazer meu café?&#10;Recruta Zero: Volto já.">
            <a:extLst>
              <a:ext uri="{FF2B5EF4-FFF2-40B4-BE49-F238E27FC236}">
                <a16:creationId xmlns:a16="http://schemas.microsoft.com/office/drawing/2014/main" id="{A8F62B1A-F7FA-C609-7EC7-8FCD4F4F9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91" y="1871139"/>
            <a:ext cx="6700017" cy="197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eta: para a Direita 7">
            <a:extLst>
              <a:ext uri="{FF2B5EF4-FFF2-40B4-BE49-F238E27FC236}">
                <a16:creationId xmlns:a16="http://schemas.microsoft.com/office/drawing/2014/main" id="{F1A0F9E6-38DD-69C9-5074-C03A05E1033C}"/>
              </a:ext>
            </a:extLst>
          </p:cNvPr>
          <p:cNvSpPr/>
          <p:nvPr/>
        </p:nvSpPr>
        <p:spPr>
          <a:xfrm>
            <a:off x="1669794" y="4420091"/>
            <a:ext cx="261646" cy="236524"/>
          </a:xfrm>
          <a:prstGeom prst="rightArrow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4" name="Seta: para a Direita 13">
            <a:extLst>
              <a:ext uri="{FF2B5EF4-FFF2-40B4-BE49-F238E27FC236}">
                <a16:creationId xmlns:a16="http://schemas.microsoft.com/office/drawing/2014/main" id="{F7E91155-FB7E-4D8B-8636-3369FF3C6834}"/>
              </a:ext>
            </a:extLst>
          </p:cNvPr>
          <p:cNvSpPr/>
          <p:nvPr/>
        </p:nvSpPr>
        <p:spPr>
          <a:xfrm>
            <a:off x="5220344" y="4154067"/>
            <a:ext cx="261646" cy="236524"/>
          </a:xfrm>
          <a:prstGeom prst="rightArrow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5" name="Seta: para a Direita 14">
            <a:extLst>
              <a:ext uri="{FF2B5EF4-FFF2-40B4-BE49-F238E27FC236}">
                <a16:creationId xmlns:a16="http://schemas.microsoft.com/office/drawing/2014/main" id="{C0C50A52-CB4D-45DC-95A2-4B87C0F20B01}"/>
              </a:ext>
            </a:extLst>
          </p:cNvPr>
          <p:cNvSpPr/>
          <p:nvPr/>
        </p:nvSpPr>
        <p:spPr>
          <a:xfrm>
            <a:off x="5152849" y="4433036"/>
            <a:ext cx="261646" cy="236524"/>
          </a:xfrm>
          <a:prstGeom prst="rightArrow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3448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6B2D0ADB-8A1D-8575-14E9-9935C485BA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7374930"/>
              </p:ext>
            </p:extLst>
          </p:nvPr>
        </p:nvGraphicFramePr>
        <p:xfrm>
          <a:off x="5137441" y="1207947"/>
          <a:ext cx="3955367" cy="37639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9396720" imgH="8964720" progId="">
                  <p:embed/>
                </p:oleObj>
              </mc:Choice>
              <mc:Fallback>
                <p:oleObj r:id="rId3" imgW="9396720" imgH="8964720" progId="">
                  <p:embed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6B2D0ADB-8A1D-8575-14E9-9935C485BA19}"/>
                          </a:ext>
                          <a:ext uri="{C183D7F6-B498-43B3-948B-1728B52AA6E4}">
                            <adec:decorative xmlns:adec="http://schemas.microsoft.com/office/drawing/2017/decorative" val="1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37441" y="1207947"/>
                        <a:ext cx="3955367" cy="37639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" name="Google Shape;96;p17"/>
          <p:cNvSpPr/>
          <p:nvPr/>
        </p:nvSpPr>
        <p:spPr>
          <a:xfrm>
            <a:off x="25" y="0"/>
            <a:ext cx="9144000" cy="531000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9FC5E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25" y="302525"/>
            <a:ext cx="7115100" cy="730200"/>
          </a:xfrm>
          <a:prstGeom prst="rect">
            <a:avLst/>
          </a:prstGeom>
          <a:solidFill>
            <a:srgbClr val="0055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4322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07916"/>
              </a:lnSpc>
            </a:pPr>
            <a:r>
              <a:rPr lang="pt-BR" sz="1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O vocabulário do texto</a:t>
            </a:r>
            <a:endParaRPr lang="pt-BR" sz="1800" dirty="0">
              <a:solidFill>
                <a:srgbClr val="0B539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24778" y="4612353"/>
            <a:ext cx="407525" cy="4085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7">
            <a:extLst>
              <a:ext uri="{FF2B5EF4-FFF2-40B4-BE49-F238E27FC236}">
                <a16:creationId xmlns:a16="http://schemas.microsoft.com/office/drawing/2014/main" id="{3A9CB86B-2157-1847-FBAB-468ACAEFC146}"/>
              </a:ext>
            </a:extLst>
          </p:cNvPr>
          <p:cNvSpPr txBox="1"/>
          <p:nvPr/>
        </p:nvSpPr>
        <p:spPr>
          <a:xfrm>
            <a:off x="5962650" y="4818400"/>
            <a:ext cx="24702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1" i="0" u="none" strike="noStrike" cap="none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Módulo Básico </a:t>
            </a:r>
            <a:b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</a:br>
            <a: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LINGUAGEM SIMPLES NA SAÚDE</a:t>
            </a:r>
            <a:endParaRPr sz="700" b="0" i="0" u="none" strike="noStrike" cap="none" dirty="0">
              <a:solidFill>
                <a:srgbClr val="403B3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6" name="Google Shape;95;p17">
            <a:extLst>
              <a:ext uri="{FF2B5EF4-FFF2-40B4-BE49-F238E27FC236}">
                <a16:creationId xmlns:a16="http://schemas.microsoft.com/office/drawing/2014/main" id="{7CD1576A-A075-308E-E232-AE83ABE4C15D}"/>
              </a:ext>
            </a:extLst>
          </p:cNvPr>
          <p:cNvSpPr txBox="1">
            <a:spLocks/>
          </p:cNvSpPr>
          <p:nvPr/>
        </p:nvSpPr>
        <p:spPr>
          <a:xfrm>
            <a:off x="579119" y="1335250"/>
            <a:ext cx="8090037" cy="58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916"/>
              </a:lnSpc>
              <a:buFont typeface="Arial"/>
              <a:buNone/>
            </a:pPr>
            <a:r>
              <a:rPr lang="pt-BR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Pulmonar vem de pulmão?</a:t>
            </a:r>
          </a:p>
        </p:txBody>
      </p:sp>
      <p:sp>
        <p:nvSpPr>
          <p:cNvPr id="24" name="Google Shape;95;p17">
            <a:extLst>
              <a:ext uri="{FF2B5EF4-FFF2-40B4-BE49-F238E27FC236}">
                <a16:creationId xmlns:a16="http://schemas.microsoft.com/office/drawing/2014/main" id="{E3DA871B-8552-D8B5-8BEF-8D2D16E041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74844" y="1869634"/>
            <a:ext cx="4402092" cy="2948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 algn="l">
              <a:buNone/>
            </a:pPr>
            <a:r>
              <a:rPr lang="pt-BR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 por que os advérbios podem ser mais complexos? Porque eles, assim como os adjetivos, são palavras menos concretas que os substantivos concretos e os verbos de ação.</a:t>
            </a:r>
            <a:endParaRPr lang="pt-BR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0746410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Objeto 22" descr="Mulher com um balão de pensamento onde lê-se: Será que remédio, medicamento e medicação são a mesma coisa?">
            <a:extLst>
              <a:ext uri="{FF2B5EF4-FFF2-40B4-BE49-F238E27FC236}">
                <a16:creationId xmlns:a16="http://schemas.microsoft.com/office/drawing/2014/main" id="{347C0311-FCB6-FF7F-6066-35531459E36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4406730"/>
              </p:ext>
            </p:extLst>
          </p:nvPr>
        </p:nvGraphicFramePr>
        <p:xfrm>
          <a:off x="5200650" y="1655763"/>
          <a:ext cx="3184525" cy="350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5047280" imgH="16609320" progId="">
                  <p:embed/>
                </p:oleObj>
              </mc:Choice>
              <mc:Fallback>
                <p:oleObj r:id="rId3" imgW="15047280" imgH="16609320" progId="">
                  <p:embed/>
                  <p:pic>
                    <p:nvPicPr>
                      <p:cNvPr id="23" name="Objeto 22" descr="Mulher com um balão de pensamento onde lê-se: Será que remédio, medicamento e medicação são a mesma coisa?">
                        <a:extLst>
                          <a:ext uri="{FF2B5EF4-FFF2-40B4-BE49-F238E27FC236}">
                            <a16:creationId xmlns:a16="http://schemas.microsoft.com/office/drawing/2014/main" id="{347C0311-FCB6-FF7F-6066-35531459E3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00650" y="1655763"/>
                        <a:ext cx="3184525" cy="3508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" name="Google Shape;96;p17"/>
          <p:cNvSpPr/>
          <p:nvPr/>
        </p:nvSpPr>
        <p:spPr>
          <a:xfrm>
            <a:off x="25" y="0"/>
            <a:ext cx="9144000" cy="531000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9FC5E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25" y="302525"/>
            <a:ext cx="7115100" cy="730200"/>
          </a:xfrm>
          <a:prstGeom prst="rect">
            <a:avLst/>
          </a:prstGeom>
          <a:solidFill>
            <a:srgbClr val="0055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6803425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07916"/>
              </a:lnSpc>
            </a:pPr>
            <a:r>
              <a:rPr lang="pt-BR" sz="1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O vocabulário do texto</a:t>
            </a:r>
            <a:endParaRPr lang="pt-BR" sz="1800" dirty="0">
              <a:solidFill>
                <a:srgbClr val="0B539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24778" y="4612353"/>
            <a:ext cx="407525" cy="4085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7">
            <a:extLst>
              <a:ext uri="{FF2B5EF4-FFF2-40B4-BE49-F238E27FC236}">
                <a16:creationId xmlns:a16="http://schemas.microsoft.com/office/drawing/2014/main" id="{3A9CB86B-2157-1847-FBAB-468ACAEFC146}"/>
              </a:ext>
            </a:extLst>
          </p:cNvPr>
          <p:cNvSpPr txBox="1"/>
          <p:nvPr/>
        </p:nvSpPr>
        <p:spPr>
          <a:xfrm>
            <a:off x="5962650" y="4818400"/>
            <a:ext cx="24702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1" i="0" u="none" strike="noStrike" cap="none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Módulo Básico </a:t>
            </a:r>
            <a:b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</a:br>
            <a: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LINGUAGEM SIMPLES NA SAÚDE</a:t>
            </a:r>
            <a:endParaRPr sz="700" b="0" i="0" u="none" strike="noStrike" cap="none" dirty="0">
              <a:solidFill>
                <a:srgbClr val="403B3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6" name="Google Shape;95;p17">
            <a:extLst>
              <a:ext uri="{FF2B5EF4-FFF2-40B4-BE49-F238E27FC236}">
                <a16:creationId xmlns:a16="http://schemas.microsoft.com/office/drawing/2014/main" id="{7CD1576A-A075-308E-E232-AE83ABE4C15D}"/>
              </a:ext>
            </a:extLst>
          </p:cNvPr>
          <p:cNvSpPr txBox="1">
            <a:spLocks/>
          </p:cNvSpPr>
          <p:nvPr/>
        </p:nvSpPr>
        <p:spPr>
          <a:xfrm>
            <a:off x="579120" y="1335250"/>
            <a:ext cx="8253184" cy="58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916"/>
              </a:lnSpc>
              <a:buFont typeface="Arial"/>
              <a:buNone/>
            </a:pPr>
            <a:r>
              <a:rPr lang="pt-BR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PASSO 12: Às vezes, repetir é bom!</a:t>
            </a:r>
            <a:endParaRPr lang="pt-BR" sz="24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20" name="Google Shape;95;p17">
            <a:extLst>
              <a:ext uri="{FF2B5EF4-FFF2-40B4-BE49-F238E27FC236}">
                <a16:creationId xmlns:a16="http://schemas.microsoft.com/office/drawing/2014/main" id="{D3C9C174-4AD2-A71F-235C-DD1FAD2B98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74846" y="1869635"/>
            <a:ext cx="4097154" cy="1556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 algn="l">
              <a:buNone/>
            </a:pPr>
            <a:r>
              <a:rPr lang="pt-BR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Quanto maior o número de palavras diferentes, mais complexo o texto será para o leitor.</a:t>
            </a:r>
            <a:endParaRPr lang="pt-BR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3765748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/>
          <p:nvPr/>
        </p:nvSpPr>
        <p:spPr>
          <a:xfrm>
            <a:off x="25" y="0"/>
            <a:ext cx="9144000" cy="531000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9FC5E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25" y="302525"/>
            <a:ext cx="7115100" cy="730200"/>
          </a:xfrm>
          <a:prstGeom prst="rect">
            <a:avLst/>
          </a:prstGeom>
          <a:solidFill>
            <a:srgbClr val="0055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4322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07916"/>
              </a:lnSpc>
            </a:pPr>
            <a:r>
              <a:rPr lang="pt-BR" sz="1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O vocabulário do texto</a:t>
            </a:r>
            <a:endParaRPr lang="pt-BR" sz="1800" dirty="0">
              <a:solidFill>
                <a:srgbClr val="0B539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4778" y="4612353"/>
            <a:ext cx="407525" cy="4085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7">
            <a:extLst>
              <a:ext uri="{FF2B5EF4-FFF2-40B4-BE49-F238E27FC236}">
                <a16:creationId xmlns:a16="http://schemas.microsoft.com/office/drawing/2014/main" id="{3A9CB86B-2157-1847-FBAB-468ACAEFC146}"/>
              </a:ext>
            </a:extLst>
          </p:cNvPr>
          <p:cNvSpPr txBox="1"/>
          <p:nvPr/>
        </p:nvSpPr>
        <p:spPr>
          <a:xfrm>
            <a:off x="5962650" y="4818400"/>
            <a:ext cx="24702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1" i="0" u="none" strike="noStrike" cap="none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Módulo Básico </a:t>
            </a:r>
            <a:b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</a:br>
            <a: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LINGUAGEM SIMPLES NA SAÚDE</a:t>
            </a:r>
            <a:endParaRPr sz="700" b="0" i="0" u="none" strike="noStrike" cap="none" dirty="0">
              <a:solidFill>
                <a:srgbClr val="403B3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6" name="Google Shape;95;p17">
            <a:extLst>
              <a:ext uri="{FF2B5EF4-FFF2-40B4-BE49-F238E27FC236}">
                <a16:creationId xmlns:a16="http://schemas.microsoft.com/office/drawing/2014/main" id="{7CD1576A-A075-308E-E232-AE83ABE4C15D}"/>
              </a:ext>
            </a:extLst>
          </p:cNvPr>
          <p:cNvSpPr txBox="1">
            <a:spLocks/>
          </p:cNvSpPr>
          <p:nvPr/>
        </p:nvSpPr>
        <p:spPr>
          <a:xfrm>
            <a:off x="579120" y="1335250"/>
            <a:ext cx="8253184" cy="58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916"/>
              </a:lnSpc>
              <a:buFont typeface="Arial"/>
              <a:buNone/>
            </a:pPr>
            <a:r>
              <a:rPr lang="pt-BR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PASSO 11: Evite muitos pronomes, mas use você</a:t>
            </a:r>
            <a:endParaRPr lang="pt-BR" sz="24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sp>
        <p:nvSpPr>
          <p:cNvPr id="24" name="Google Shape;95;p17">
            <a:extLst>
              <a:ext uri="{FF2B5EF4-FFF2-40B4-BE49-F238E27FC236}">
                <a16:creationId xmlns:a16="http://schemas.microsoft.com/office/drawing/2014/main" id="{E3DA871B-8552-D8B5-8BEF-8D2D16E041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66824" y="3487067"/>
            <a:ext cx="8613566" cy="1435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 algn="l">
              <a:buNone/>
            </a:pPr>
            <a:r>
              <a:rPr lang="pt-BR" sz="1600" b="1" i="0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Exemplo: </a:t>
            </a:r>
            <a:r>
              <a:rPr lang="pt-BR" sz="1600" b="0" i="0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 sistema imunológico responde ao antígeno produzindo um anticorpo</a:t>
            </a:r>
          </a:p>
          <a:p>
            <a:pPr marL="114300" indent="0" algn="l">
              <a:buNone/>
            </a:pPr>
            <a:r>
              <a:rPr lang="pt-BR" sz="1600" b="0" i="0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específico para </a:t>
            </a:r>
            <a:r>
              <a:rPr lang="pt-BR" sz="1600" b="1" i="0" strike="noStrike" baseline="0" dirty="0">
                <a:solidFill>
                  <a:srgbClr val="FF88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ele</a:t>
            </a:r>
            <a:r>
              <a:rPr lang="pt-BR" sz="1600" b="0" i="0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com a função de eliminá-</a:t>
            </a:r>
            <a:r>
              <a:rPr lang="pt-BR" sz="1600" b="1" i="0" strike="noStrike" baseline="0" dirty="0">
                <a:solidFill>
                  <a:srgbClr val="FF88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</a:t>
            </a:r>
            <a:r>
              <a:rPr lang="pt-BR" sz="1600" b="0" i="0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</a:p>
          <a:p>
            <a:pPr marL="114300" indent="0" algn="l">
              <a:buNone/>
            </a:pPr>
            <a:endParaRPr lang="pt-BR" sz="800" b="0" i="0" strike="noStrike" baseline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14300" indent="0" algn="l">
              <a:buNone/>
            </a:pPr>
            <a:r>
              <a:rPr lang="pt-BR" sz="1400" b="0" i="0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Eliminar quem? O sistema imunológico, o anticorpo ou o antígeno??? </a:t>
            </a:r>
          </a:p>
          <a:p>
            <a:pPr marL="114300" indent="0" algn="l">
              <a:buNone/>
            </a:pPr>
            <a:r>
              <a:rPr lang="pt-BR" sz="1400" b="0" i="0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Será que é tão óbvio para o leitor?</a:t>
            </a:r>
            <a:endParaRPr lang="pt-BR" sz="1400" b="1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graphicFrame>
        <p:nvGraphicFramePr>
          <p:cNvPr id="5" name="Objeto 4" descr="Tira em quadrinhos com menino lendo um livro. &#10;Primeiro quadro&#10;Eu... Tu... Ele, Ela...&#10;Segundo quadro&#10;Nós... Vós... Eles... Elas&#10;Terceiro quadro&#10;Pai?&#10;O que foi, filho?&#10;Quarto quadro&#10;Onde está você?">
            <a:extLst>
              <a:ext uri="{FF2B5EF4-FFF2-40B4-BE49-F238E27FC236}">
                <a16:creationId xmlns:a16="http://schemas.microsoft.com/office/drawing/2014/main" id="{EA8C85E2-7674-F510-39B5-11E59782318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3381420"/>
              </p:ext>
            </p:extLst>
          </p:nvPr>
        </p:nvGraphicFramePr>
        <p:xfrm>
          <a:off x="695325" y="1876425"/>
          <a:ext cx="6627813" cy="1423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2355200" imgH="2653920" progId="">
                  <p:embed/>
                </p:oleObj>
              </mc:Choice>
              <mc:Fallback>
                <p:oleObj r:id="rId4" imgW="12355200" imgH="2653920" progId="">
                  <p:embed/>
                  <p:pic>
                    <p:nvPicPr>
                      <p:cNvPr id="5" name="Objeto 4" descr="Tira em quadrinhos com menino lendo um livro. &#10;Primeiro quadro&#10;Eu... Tu... Ele, Ela...&#10;Segundo quadro&#10;Nós... Vós... Eles... Elas&#10;Terceiro quadro&#10;Pai?&#10;O que foi, filho?&#10;Quarto quadro&#10;Onde está você?">
                        <a:extLst>
                          <a:ext uri="{FF2B5EF4-FFF2-40B4-BE49-F238E27FC236}">
                            <a16:creationId xmlns:a16="http://schemas.microsoft.com/office/drawing/2014/main" id="{EA8C85E2-7674-F510-39B5-11E5978231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5325" y="1876425"/>
                        <a:ext cx="6627813" cy="1423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801987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/>
          <p:nvPr/>
        </p:nvSpPr>
        <p:spPr>
          <a:xfrm>
            <a:off x="25" y="0"/>
            <a:ext cx="9144000" cy="531000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9FC5E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25" y="302525"/>
            <a:ext cx="7115100" cy="730200"/>
          </a:xfrm>
          <a:prstGeom prst="rect">
            <a:avLst/>
          </a:prstGeom>
          <a:solidFill>
            <a:srgbClr val="0055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4322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07916"/>
              </a:lnSpc>
            </a:pPr>
            <a:r>
              <a:rPr lang="pt-BR" sz="1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Resumo da linguagem simples</a:t>
            </a:r>
            <a:endParaRPr lang="pt-BR" sz="1800" dirty="0">
              <a:solidFill>
                <a:srgbClr val="0B539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4778" y="4612353"/>
            <a:ext cx="407525" cy="4085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7">
            <a:extLst>
              <a:ext uri="{FF2B5EF4-FFF2-40B4-BE49-F238E27FC236}">
                <a16:creationId xmlns:a16="http://schemas.microsoft.com/office/drawing/2014/main" id="{3A9CB86B-2157-1847-FBAB-468ACAEFC146}"/>
              </a:ext>
            </a:extLst>
          </p:cNvPr>
          <p:cNvSpPr txBox="1"/>
          <p:nvPr/>
        </p:nvSpPr>
        <p:spPr>
          <a:xfrm>
            <a:off x="5962650" y="4818400"/>
            <a:ext cx="24702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1" i="0" u="none" strike="noStrike" cap="none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Módulo Básico </a:t>
            </a:r>
            <a:b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</a:br>
            <a: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LINGUAGEM SIMPLES NA SAÚDE</a:t>
            </a:r>
            <a:endParaRPr sz="700" b="0" i="0" u="none" strike="noStrike" cap="none" dirty="0">
              <a:solidFill>
                <a:srgbClr val="403B3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graphicFrame>
        <p:nvGraphicFramePr>
          <p:cNvPr id="7" name="Objeto 6" descr="Tabela azul com quinze quadros divididos em três colunas.&#10;Na primeira coluna, de cima para baixo, lê-se:&#10;1. Frases mais curtas: aproximadamente 20 palavras&#10;2. Parágrafos curtos: 2 a 5 frases&#10;3. Formas diretas: sujeito + verbo + objeto&#10;Uma ideia de cada vez&#10;Informações + importantes na primeira frase&#10;Segunda coluna&#10;Palavras mais concretas: substantivos e verbos de ação&#10;Evitar termos sem explicação&#10;Evitar palavras difíceis: palavras de baixa frequência&#10;Evitar sinônimos: repetir palavras é bom!&#10;Evitar pronomes, adjetivos e advérbios&#10;Terceira coluna&#10;Considerar as necessidades do público&#10;Usar imagens e gráficos que ajudem na compreensão&#10;Imagens que representem o público-alvo&#10;Imagens simples&#10;Letra sem serifa tam. 12 ou 14&#10;">
            <a:extLst>
              <a:ext uri="{FF2B5EF4-FFF2-40B4-BE49-F238E27FC236}">
                <a16:creationId xmlns:a16="http://schemas.microsoft.com/office/drawing/2014/main" id="{8D3B25C6-5A9C-7C3F-98FC-A6300029404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0197619"/>
              </p:ext>
            </p:extLst>
          </p:nvPr>
        </p:nvGraphicFramePr>
        <p:xfrm>
          <a:off x="680953" y="1335250"/>
          <a:ext cx="7743825" cy="316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21917160" imgH="8964720" progId="">
                  <p:embed/>
                </p:oleObj>
              </mc:Choice>
              <mc:Fallback>
                <p:oleObj r:id="rId4" imgW="21917160" imgH="8964720" progId="">
                  <p:embed/>
                  <p:pic>
                    <p:nvPicPr>
                      <p:cNvPr id="7" name="Objeto 6" descr="Tabela azul com quinze quadros divididos em três colunas.&#10;Na primeira coluna, de cima para baixo, lê-se:&#10;1. Frases mais curtas: aproximadamente 20 palavras&#10;2. Parágrafos curtos: 2 a 5 frases&#10;3. Formas diretas: sujeito + verbo + objeto&#10;Uma ideia de cada vez&#10;Informações + importantes na primeira frase&#10;Segunda coluna&#10;Palavras mais concretas: substantivos e verbos de ação&#10;Evitar termos sem explicação&#10;Evitar palavras difíceis: palavras de baixa frequência&#10;Evitar sinônimos: repetir palavras é bom!&#10;Evitar pronomes, adjetivos e advérbios&#10;Terceira coluna&#10;Considerar as necessidades do público&#10;Usar imagens e gráficos que ajudem na compreensão&#10;Imagens que representem o público-alvo&#10;Imagens simples&#10;Letra sem serifa tam. 12 ou 14&#10;">
                        <a:extLst>
                          <a:ext uri="{FF2B5EF4-FFF2-40B4-BE49-F238E27FC236}">
                            <a16:creationId xmlns:a16="http://schemas.microsoft.com/office/drawing/2014/main" id="{8D3B25C6-5A9C-7C3F-98FC-A6300029404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0953" y="1335250"/>
                        <a:ext cx="7743825" cy="3160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556951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4"/>
          <p:cNvSpPr txBox="1">
            <a:spLocks noGrp="1"/>
          </p:cNvSpPr>
          <p:nvPr>
            <p:ph type="body" idx="1"/>
          </p:nvPr>
        </p:nvSpPr>
        <p:spPr>
          <a:xfrm>
            <a:off x="311701" y="954743"/>
            <a:ext cx="8113078" cy="3607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lnSpc>
                <a:spcPct val="107916"/>
              </a:lnSpc>
              <a:buNone/>
            </a:pPr>
            <a:r>
              <a:rPr lang="en-US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CUTTS, M. Oxford Guide do Plain English. Oxford University Press, 4th edition, 2013</a:t>
            </a:r>
          </a:p>
          <a:p>
            <a:pPr marL="0" indent="0">
              <a:lnSpc>
                <a:spcPct val="107916"/>
              </a:lnSpc>
              <a:buNone/>
            </a:pPr>
            <a:endParaRPr lang="pt-BR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>
              <a:lnSpc>
                <a:spcPct val="107916"/>
              </a:lnSpc>
              <a:buNone/>
            </a:pPr>
            <a:r>
              <a:rPr lang="en-US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DUBAY, W. H., The Principles of Readability. Impact Information. Costa Mesa, California, 2004</a:t>
            </a:r>
          </a:p>
          <a:p>
            <a:pPr marL="0" indent="0">
              <a:lnSpc>
                <a:spcPct val="107916"/>
              </a:lnSpc>
              <a:buNone/>
            </a:pPr>
            <a:endParaRPr lang="pt-BR" sz="1200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  <a:p>
            <a:pPr marL="0" indent="0">
              <a:lnSpc>
                <a:spcPct val="107916"/>
              </a:lnSpc>
              <a:buNone/>
            </a:pPr>
            <a:r>
              <a:rPr lang="en-US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FEDERAL PLAIN LANGUAGE GUIDELINES, Plain Language Action and Information Network. Printed in the United States of America, 2018</a:t>
            </a:r>
          </a:p>
          <a:p>
            <a:pPr marL="0" indent="0">
              <a:lnSpc>
                <a:spcPct val="107916"/>
              </a:lnSpc>
              <a:buNone/>
            </a:pPr>
            <a:endParaRPr lang="pt-BR" sz="1200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  <a:p>
            <a:pPr marL="0" indent="0">
              <a:lnSpc>
                <a:spcPct val="107916"/>
              </a:lnSpc>
              <a:buNone/>
            </a:pPr>
            <a:r>
              <a:rPr lang="pt-BR" sz="1200" dirty="0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INSTITUTO PAULO MONTENEGRO. Indicador de Alfabetismo Funcional (</a:t>
            </a:r>
            <a:r>
              <a:rPr lang="pt-BR" sz="1200" dirty="0" err="1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Inaf</a:t>
            </a:r>
            <a:r>
              <a:rPr lang="pt-BR" sz="1200" dirty="0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). C2017. Disponível em: &lt;</a:t>
            </a:r>
            <a:r>
              <a:rPr lang="pt-BR" sz="1200" dirty="0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  <a:hlinkClick r:id="rId3"/>
              </a:rPr>
              <a:t>http://www.ipm.org.br/</a:t>
            </a:r>
            <a:r>
              <a:rPr lang="pt-BR" sz="1200" dirty="0" err="1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  <a:hlinkClick r:id="rId3"/>
              </a:rPr>
              <a:t>inaf</a:t>
            </a:r>
            <a:r>
              <a:rPr lang="pt-BR" sz="1200" dirty="0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&gt;</a:t>
            </a:r>
          </a:p>
          <a:p>
            <a:pPr marL="0" indent="0">
              <a:lnSpc>
                <a:spcPct val="107916"/>
              </a:lnSpc>
              <a:buNone/>
            </a:pPr>
            <a:endParaRPr lang="pt-BR" sz="1200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  <a:p>
            <a:pPr marL="0" indent="0">
              <a:lnSpc>
                <a:spcPct val="107916"/>
              </a:lnSpc>
              <a:buNone/>
            </a:pPr>
            <a:r>
              <a:rPr lang="pt-BR" sz="1200" dirty="0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PREFEITURA DE SÃO PAULO. Secretaria Municipal de Inovação e Tecnologia. Apostila do curso Linguagem Simples no Setor Público. Disponível em: </a:t>
            </a:r>
            <a:r>
              <a:rPr lang="pt-BR" sz="1200" dirty="0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  <a:hlinkClick r:id="rId4"/>
              </a:rPr>
              <a:t>https://repositorio.enap.gov.br/bitstream/1/6181/1/Apostila%20do%20curso%20</a:t>
            </a:r>
          </a:p>
          <a:p>
            <a:pPr marL="0" indent="0">
              <a:lnSpc>
                <a:spcPct val="107916"/>
              </a:lnSpc>
              <a:buNone/>
            </a:pPr>
            <a:r>
              <a:rPr lang="pt-BR" sz="1200" dirty="0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  <a:hlinkClick r:id="rId4"/>
              </a:rPr>
              <a:t>Linguagem%20Simples%20no%20Setor%20Pu%CC%81blico.pdf </a:t>
            </a:r>
            <a:r>
              <a:rPr lang="pt-BR" sz="1200" dirty="0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. Acesso em: 31 mar.2023</a:t>
            </a:r>
          </a:p>
        </p:txBody>
      </p:sp>
      <p:sp>
        <p:nvSpPr>
          <p:cNvPr id="166" name="Google Shape;166;p24"/>
          <p:cNvSpPr/>
          <p:nvPr/>
        </p:nvSpPr>
        <p:spPr>
          <a:xfrm>
            <a:off x="25" y="0"/>
            <a:ext cx="9144000" cy="531000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9FC5E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167" name="Google Shape;167;p24"/>
          <p:cNvSpPr txBox="1">
            <a:spLocks noGrp="1"/>
          </p:cNvSpPr>
          <p:nvPr>
            <p:ph type="title"/>
          </p:nvPr>
        </p:nvSpPr>
        <p:spPr>
          <a:xfrm>
            <a:off x="311700" y="521225"/>
            <a:ext cx="85206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SzPts val="2800"/>
              <a:buNone/>
            </a:pPr>
            <a:r>
              <a:rPr lang="en" sz="1800" b="1" dirty="0">
                <a:solidFill>
                  <a:srgbClr val="00558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Referências</a:t>
            </a:r>
            <a:endParaRPr sz="1800" b="1" dirty="0">
              <a:solidFill>
                <a:srgbClr val="00558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  <p:pic>
        <p:nvPicPr>
          <p:cNvPr id="3" name="Google Shape;100;p17">
            <a:extLst>
              <a:ext uri="{FF2B5EF4-FFF2-40B4-BE49-F238E27FC236}">
                <a16:creationId xmlns:a16="http://schemas.microsoft.com/office/drawing/2014/main" id="{DF5F514A-01AD-6F1A-02B4-E09F6E2EA7D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24778" y="4612353"/>
            <a:ext cx="407525" cy="4085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9;p17">
            <a:extLst>
              <a:ext uri="{FF2B5EF4-FFF2-40B4-BE49-F238E27FC236}">
                <a16:creationId xmlns:a16="http://schemas.microsoft.com/office/drawing/2014/main" id="{55839205-E95A-A387-C0A5-FD7EC7EBCB08}"/>
              </a:ext>
            </a:extLst>
          </p:cNvPr>
          <p:cNvSpPr txBox="1"/>
          <p:nvPr/>
        </p:nvSpPr>
        <p:spPr>
          <a:xfrm>
            <a:off x="5962650" y="4818400"/>
            <a:ext cx="24702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1" i="0" u="none" strike="noStrike" cap="none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Módulo Básico </a:t>
            </a:r>
            <a:b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</a:br>
            <a:r>
              <a:rPr lang="en" sz="700" b="1" dirty="0">
                <a:solidFill>
                  <a:srgbClr val="403B3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LINGUAGEM SIMPLES NA SAÚDE</a:t>
            </a:r>
            <a:endParaRPr sz="700" b="0" i="0" u="none" strike="noStrike" cap="none" dirty="0">
              <a:solidFill>
                <a:srgbClr val="403B3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Lato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o 7">
            <a:extLst>
              <a:ext uri="{FF2B5EF4-FFF2-40B4-BE49-F238E27FC236}">
                <a16:creationId xmlns:a16="http://schemas.microsoft.com/office/drawing/2014/main" id="{14733CBD-337C-BDA4-93E9-C189058C7FC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1485048"/>
              </p:ext>
            </p:extLst>
          </p:nvPr>
        </p:nvGraphicFramePr>
        <p:xfrm>
          <a:off x="2453833" y="1694250"/>
          <a:ext cx="4300564" cy="20859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6159960" imgH="2986920" progId="">
                  <p:embed/>
                </p:oleObj>
              </mc:Choice>
              <mc:Fallback>
                <p:oleObj r:id="rId3" imgW="6159960" imgH="2986920" progId="">
                  <p:embed/>
                  <p:pic>
                    <p:nvPicPr>
                      <p:cNvPr id="8" name="Objeto 7">
                        <a:extLst>
                          <a:ext uri="{FF2B5EF4-FFF2-40B4-BE49-F238E27FC236}">
                            <a16:creationId xmlns:a16="http://schemas.microsoft.com/office/drawing/2014/main" id="{14733CBD-337C-BDA4-93E9-C189058C7F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53833" y="1694250"/>
                        <a:ext cx="4300564" cy="20859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Personalizada 3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717D"/>
      </a:hlink>
      <a:folHlink>
        <a:srgbClr val="0071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B9211B27B729945823C4903EC072E1C" ma:contentTypeVersion="12" ma:contentTypeDescription="Crie um novo documento." ma:contentTypeScope="" ma:versionID="4d90ba0fc2c84b0e6dfecc8a97c7a266">
  <xsd:schema xmlns:xsd="http://www.w3.org/2001/XMLSchema" xmlns:xs="http://www.w3.org/2001/XMLSchema" xmlns:p="http://schemas.microsoft.com/office/2006/metadata/properties" xmlns:ns2="6f82fa34-44ba-4013-be2e-77be871e8752" xmlns:ns3="8485c10f-5c86-48a6-8f91-6f2f0abd6261" targetNamespace="http://schemas.microsoft.com/office/2006/metadata/properties" ma:root="true" ma:fieldsID="e6e47db1ca5f5d9b79c261a94e2ac609" ns2:_="" ns3:_="">
    <xsd:import namespace="6f82fa34-44ba-4013-be2e-77be871e8752"/>
    <xsd:import namespace="8485c10f-5c86-48a6-8f91-6f2f0abd62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82fa34-44ba-4013-be2e-77be871e87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Marcações de imagem" ma:readOnly="false" ma:fieldId="{5cf76f15-5ced-4ddc-b409-7134ff3c332f}" ma:taxonomyMulti="true" ma:sspId="143de60c-575b-4c62-9f62-591ff79d3e1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85c10f-5c86-48a6-8f91-6f2f0abd6261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b22ae206-6bba-4fb4-bce9-9104f8b38e27}" ma:internalName="TaxCatchAll" ma:showField="CatchAllData" ma:web="8485c10f-5c86-48a6-8f91-6f2f0abd62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f82fa34-44ba-4013-be2e-77be871e8752">
      <Terms xmlns="http://schemas.microsoft.com/office/infopath/2007/PartnerControls"/>
    </lcf76f155ced4ddcb4097134ff3c332f>
    <TaxCatchAll xmlns="8485c10f-5c86-48a6-8f91-6f2f0abd6261" xsi:nil="true"/>
  </documentManagement>
</p:properties>
</file>

<file path=customXml/itemProps1.xml><?xml version="1.0" encoding="utf-8"?>
<ds:datastoreItem xmlns:ds="http://schemas.openxmlformats.org/officeDocument/2006/customXml" ds:itemID="{F47939C3-2E4A-4BD1-93A2-8E2BD3D13ED4}"/>
</file>

<file path=customXml/itemProps2.xml><?xml version="1.0" encoding="utf-8"?>
<ds:datastoreItem xmlns:ds="http://schemas.openxmlformats.org/officeDocument/2006/customXml" ds:itemID="{3152A295-91FC-4DA2-9D51-083FA5553548}"/>
</file>

<file path=customXml/itemProps3.xml><?xml version="1.0" encoding="utf-8"?>
<ds:datastoreItem xmlns:ds="http://schemas.openxmlformats.org/officeDocument/2006/customXml" ds:itemID="{A25EA2A6-0C63-4DFE-A2B6-FA5453296246}"/>
</file>

<file path=docProps/app.xml><?xml version="1.0" encoding="utf-8"?>
<Properties xmlns="http://schemas.openxmlformats.org/officeDocument/2006/extended-properties" xmlns:vt="http://schemas.openxmlformats.org/officeDocument/2006/docPropsVTypes">
  <TotalTime>7120</TotalTime>
  <Words>1992</Words>
  <Application>Microsoft Office PowerPoint</Application>
  <PresentationFormat>Apresentação na tela (16:9)</PresentationFormat>
  <Paragraphs>230</Paragraphs>
  <Slides>39</Slides>
  <Notes>39</Notes>
  <HiddenSlides>0</HiddenSlides>
  <MMClips>0</MMClips>
  <ScaleCrop>false</ScaleCrop>
  <HeadingPairs>
    <vt:vector size="8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0</vt:i4>
      </vt:variant>
      <vt:variant>
        <vt:lpstr>Títulos de slides</vt:lpstr>
      </vt:variant>
      <vt:variant>
        <vt:i4>39</vt:i4>
      </vt:variant>
    </vt:vector>
  </HeadingPairs>
  <TitlesOfParts>
    <vt:vector size="42" baseType="lpstr">
      <vt:lpstr>Arial</vt:lpstr>
      <vt:lpstr>Lato</vt:lpstr>
      <vt:lpstr>Simple Light</vt:lpstr>
      <vt:lpstr>Apresentação do PowerPoint</vt:lpstr>
      <vt:lpstr>O que é Linguagem Simples?</vt:lpstr>
      <vt:lpstr>O que é Linguagem Simples?</vt:lpstr>
      <vt:lpstr>Leitor</vt:lpstr>
      <vt:lpstr>Leitor</vt:lpstr>
      <vt:lpstr>Leitor</vt:lpstr>
      <vt:lpstr>Leitor</vt:lpstr>
      <vt:lpstr>Leitor</vt:lpstr>
      <vt:lpstr>Leitor</vt:lpstr>
      <vt:lpstr>Leitor</vt:lpstr>
      <vt:lpstr>A estrutura do texto</vt:lpstr>
      <vt:lpstr>A estrutura do texto</vt:lpstr>
      <vt:lpstr>A estrutura do texto</vt:lpstr>
      <vt:lpstr>A estrutura do texto</vt:lpstr>
      <vt:lpstr>A estrutura do texto</vt:lpstr>
      <vt:lpstr>A estrutura do texto</vt:lpstr>
      <vt:lpstr>A estrutura do texto</vt:lpstr>
      <vt:lpstr>A estrutura do texto</vt:lpstr>
      <vt:lpstr>A estrutura do texto</vt:lpstr>
      <vt:lpstr>A estrutura do texto</vt:lpstr>
      <vt:lpstr>A estrutura do texto</vt:lpstr>
      <vt:lpstr>A estrutura do texto</vt:lpstr>
      <vt:lpstr>A estrutura do texto</vt:lpstr>
      <vt:lpstr>A estrutura do texto</vt:lpstr>
      <vt:lpstr>A estrutura do texto</vt:lpstr>
      <vt:lpstr>A estrutura do texto</vt:lpstr>
      <vt:lpstr>O vocabulário do texto</vt:lpstr>
      <vt:lpstr>O vocabulário do texto</vt:lpstr>
      <vt:lpstr>O vocabulário do texto</vt:lpstr>
      <vt:lpstr>O vocabulário do texto</vt:lpstr>
      <vt:lpstr>O vocabulário do texto</vt:lpstr>
      <vt:lpstr>O vocabulário do texto</vt:lpstr>
      <vt:lpstr>O vocabulário do texto</vt:lpstr>
      <vt:lpstr>O vocabulário do texto</vt:lpstr>
      <vt:lpstr>O vocabulário do texto</vt:lpstr>
      <vt:lpstr>O vocabulário do texto</vt:lpstr>
      <vt:lpstr>Resumo da linguagem simples</vt:lpstr>
      <vt:lpstr>Referências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Luciana Danielle de Araujo</dc:creator>
  <cp:lastModifiedBy>Liana Paraguassu</cp:lastModifiedBy>
  <cp:revision>107</cp:revision>
  <cp:lastPrinted>2019-01-11T10:56:12Z</cp:lastPrinted>
  <dcterms:modified xsi:type="dcterms:W3CDTF">2023-10-02T11:29:46Z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0x0101008B9211B27B729945823C4903EC072E1C</vt:lpwstr>
  </property>
</Properties>
</file>